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6"/>
  </p:notesMasterIdLst>
  <p:handoutMasterIdLst>
    <p:handoutMasterId r:id="rId137"/>
  </p:handoutMasterIdLst>
  <p:sldIdLst>
    <p:sldId id="316" r:id="rId5"/>
    <p:sldId id="404" r:id="rId6"/>
    <p:sldId id="405" r:id="rId7"/>
    <p:sldId id="406" r:id="rId8"/>
    <p:sldId id="407" r:id="rId9"/>
    <p:sldId id="429" r:id="rId10"/>
    <p:sldId id="456" r:id="rId11"/>
    <p:sldId id="408" r:id="rId12"/>
    <p:sldId id="409" r:id="rId13"/>
    <p:sldId id="431" r:id="rId14"/>
    <p:sldId id="432" r:id="rId15"/>
    <p:sldId id="410" r:id="rId16"/>
    <p:sldId id="411" r:id="rId17"/>
    <p:sldId id="412" r:id="rId18"/>
    <p:sldId id="413" r:id="rId19"/>
    <p:sldId id="414" r:id="rId20"/>
    <p:sldId id="415" r:id="rId21"/>
    <p:sldId id="419" r:id="rId22"/>
    <p:sldId id="416" r:id="rId23"/>
    <p:sldId id="418" r:id="rId24"/>
    <p:sldId id="433" r:id="rId25"/>
    <p:sldId id="420" r:id="rId26"/>
    <p:sldId id="453" r:id="rId27"/>
    <p:sldId id="417" r:id="rId28"/>
    <p:sldId id="421" r:id="rId29"/>
    <p:sldId id="426" r:id="rId30"/>
    <p:sldId id="430" r:id="rId31"/>
    <p:sldId id="427" r:id="rId32"/>
    <p:sldId id="422" r:id="rId33"/>
    <p:sldId id="424" r:id="rId34"/>
    <p:sldId id="423" r:id="rId35"/>
    <p:sldId id="425" r:id="rId36"/>
    <p:sldId id="428" r:id="rId37"/>
    <p:sldId id="454" r:id="rId38"/>
    <p:sldId id="434" r:id="rId39"/>
    <p:sldId id="435" r:id="rId40"/>
    <p:sldId id="45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457" r:id="rId59"/>
    <p:sldId id="458" r:id="rId60"/>
    <p:sldId id="459" r:id="rId61"/>
    <p:sldId id="460" r:id="rId62"/>
    <p:sldId id="461" r:id="rId63"/>
    <p:sldId id="462" r:id="rId64"/>
    <p:sldId id="463" r:id="rId65"/>
    <p:sldId id="464" r:id="rId66"/>
    <p:sldId id="465" r:id="rId67"/>
    <p:sldId id="466" r:id="rId68"/>
    <p:sldId id="467"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6" r:id="rId88"/>
    <p:sldId id="487" r:id="rId89"/>
    <p:sldId id="488" r:id="rId90"/>
    <p:sldId id="489" r:id="rId91"/>
    <p:sldId id="490" r:id="rId92"/>
    <p:sldId id="491" r:id="rId93"/>
    <p:sldId id="532" r:id="rId94"/>
    <p:sldId id="492" r:id="rId95"/>
    <p:sldId id="493" r:id="rId96"/>
    <p:sldId id="494" r:id="rId97"/>
    <p:sldId id="495" r:id="rId98"/>
    <p:sldId id="496" r:id="rId99"/>
    <p:sldId id="497" r:id="rId100"/>
    <p:sldId id="498" r:id="rId101"/>
    <p:sldId id="499" r:id="rId102"/>
    <p:sldId id="500" r:id="rId103"/>
    <p:sldId id="501" r:id="rId104"/>
    <p:sldId id="502" r:id="rId105"/>
    <p:sldId id="503" r:id="rId106"/>
    <p:sldId id="504" r:id="rId107"/>
    <p:sldId id="505" r:id="rId108"/>
    <p:sldId id="506" r:id="rId109"/>
    <p:sldId id="507" r:id="rId110"/>
    <p:sldId id="508" r:id="rId111"/>
    <p:sldId id="509" r:id="rId112"/>
    <p:sldId id="510" r:id="rId113"/>
    <p:sldId id="511" r:id="rId114"/>
    <p:sldId id="512" r:id="rId115"/>
    <p:sldId id="513" r:id="rId116"/>
    <p:sldId id="514" r:id="rId117"/>
    <p:sldId id="515" r:id="rId118"/>
    <p:sldId id="516" r:id="rId119"/>
    <p:sldId id="517" r:id="rId120"/>
    <p:sldId id="518" r:id="rId121"/>
    <p:sldId id="519" r:id="rId122"/>
    <p:sldId id="520" r:id="rId123"/>
    <p:sldId id="521" r:id="rId124"/>
    <p:sldId id="523" r:id="rId125"/>
    <p:sldId id="524" r:id="rId126"/>
    <p:sldId id="525" r:id="rId127"/>
    <p:sldId id="527" r:id="rId128"/>
    <p:sldId id="526" r:id="rId129"/>
    <p:sldId id="528" r:id="rId130"/>
    <p:sldId id="529" r:id="rId131"/>
    <p:sldId id="530" r:id="rId132"/>
    <p:sldId id="531" r:id="rId133"/>
    <p:sldId id="339" r:id="rId134"/>
    <p:sldId id="364" r:id="rId135"/>
  </p:sldIdLst>
  <p:sldSz cx="9144000" cy="6858000" type="screen4x3"/>
  <p:notesSz cx="6858000" cy="9144000"/>
  <p:custDataLst>
    <p:tags r:id="rId1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6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gs" Target="tags/tag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2020-08-01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2" descr="Install SSL Certificate on Apache2 Ubuntu Web Server">
            <a:extLst>
              <a:ext uri="{FF2B5EF4-FFF2-40B4-BE49-F238E27FC236}">
                <a16:creationId xmlns:a16="http://schemas.microsoft.com/office/drawing/2014/main" id="{7A72026B-F1D4-400B-9871-58C24136D55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7" name="Picture 2" descr="Install SSL Certificate on Apache2 Ubuntu Web Server">
            <a:extLst>
              <a:ext uri="{FF2B5EF4-FFF2-40B4-BE49-F238E27FC236}">
                <a16:creationId xmlns:a16="http://schemas.microsoft.com/office/drawing/2014/main" id="{6E63B568-AB8C-4AEE-820A-8A4694D6264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Install SSL Certificate on Apache2 Ubuntu Web Server">
            <a:extLst>
              <a:ext uri="{FF2B5EF4-FFF2-40B4-BE49-F238E27FC236}">
                <a16:creationId xmlns:a16="http://schemas.microsoft.com/office/drawing/2014/main" id="{46AF61A5-3942-403B-96E3-F32BB81920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2" descr="Install SSL Certificate on Apache2 Ubuntu Web Server">
            <a:extLst>
              <a:ext uri="{FF2B5EF4-FFF2-40B4-BE49-F238E27FC236}">
                <a16:creationId xmlns:a16="http://schemas.microsoft.com/office/drawing/2014/main" id="{A2D73C47-D6DC-46A9-9D78-F89F7202200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Install SSL Certificate on Apache2 Ubuntu Web Server">
            <a:extLst>
              <a:ext uri="{FF2B5EF4-FFF2-40B4-BE49-F238E27FC236}">
                <a16:creationId xmlns:a16="http://schemas.microsoft.com/office/drawing/2014/main" id="{57B66257-D446-4C7F-BE7B-42B455C1DED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5" name="Picture 2" descr="Install SSL Certificate on Apache2 Ubuntu Web Server">
            <a:extLst>
              <a:ext uri="{FF2B5EF4-FFF2-40B4-BE49-F238E27FC236}">
                <a16:creationId xmlns:a16="http://schemas.microsoft.com/office/drawing/2014/main" id="{F892E3BB-4F86-4593-AD6D-9F83651C7D9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 name="Picture 2" descr="Install SSL Certificate on Apache2 Ubuntu Web Server">
            <a:extLst>
              <a:ext uri="{FF2B5EF4-FFF2-40B4-BE49-F238E27FC236}">
                <a16:creationId xmlns:a16="http://schemas.microsoft.com/office/drawing/2014/main" id="{816691BC-9B8B-467E-8B34-D61FA0A94364}"/>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537251" y="306388"/>
            <a:ext cx="934804" cy="57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hyperlink" Target="http://hostname:8080/"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Apache 2 Web Sever</a:t>
            </a:r>
          </a:p>
          <a:p>
            <a:r>
              <a:rPr lang="en-US" dirty="0"/>
              <a:t>Administration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228A60-91D3-4FCD-B35B-815B7C93F19D}"/>
              </a:ext>
            </a:extLst>
          </p:cNvPr>
          <p:cNvSpPr>
            <a:spLocks noGrp="1"/>
          </p:cNvSpPr>
          <p:nvPr>
            <p:ph sz="quarter" idx="12"/>
          </p:nvPr>
        </p:nvSpPr>
        <p:spPr/>
        <p:txBody>
          <a:bodyPr/>
          <a:lstStyle/>
          <a:p>
            <a:r>
              <a:rPr lang="en-IN" dirty="0"/>
              <a:t>Popular Companies Using Apache HTTP Server:</a:t>
            </a:r>
          </a:p>
          <a:p>
            <a:pPr lvl="1"/>
            <a:r>
              <a:rPr lang="en-IN" dirty="0"/>
              <a:t>IBM</a:t>
            </a:r>
          </a:p>
          <a:p>
            <a:pPr lvl="1"/>
            <a:r>
              <a:rPr lang="en-IN" dirty="0"/>
              <a:t>eBay</a:t>
            </a:r>
          </a:p>
          <a:p>
            <a:pPr lvl="1"/>
            <a:r>
              <a:rPr lang="en-IN" dirty="0"/>
              <a:t>Adobe</a:t>
            </a:r>
          </a:p>
          <a:p>
            <a:pPr lvl="1"/>
            <a:r>
              <a:rPr lang="en-IN" dirty="0"/>
              <a:t>PayPal</a:t>
            </a:r>
          </a:p>
          <a:p>
            <a:pPr lvl="1"/>
            <a:r>
              <a:rPr lang="en-IN" dirty="0" err="1"/>
              <a:t>Linkedin</a:t>
            </a:r>
            <a:endParaRPr lang="en-IN" dirty="0"/>
          </a:p>
          <a:p>
            <a:pPr lvl="1"/>
            <a:r>
              <a:rPr lang="en-IN" dirty="0" err="1"/>
              <a:t>GTMetrix</a:t>
            </a:r>
            <a:endParaRPr lang="en-IN" dirty="0"/>
          </a:p>
          <a:p>
            <a:pPr lvl="1"/>
            <a:r>
              <a:rPr lang="en-IN" dirty="0"/>
              <a:t>Facebook</a:t>
            </a:r>
          </a:p>
          <a:p>
            <a:pPr lvl="1"/>
            <a:r>
              <a:rPr lang="en-IN" b="1" dirty="0">
                <a:solidFill>
                  <a:srgbClr val="FF0000"/>
                </a:solidFill>
              </a:rPr>
              <a:t>Aspire</a:t>
            </a:r>
          </a:p>
        </p:txBody>
      </p:sp>
      <p:sp>
        <p:nvSpPr>
          <p:cNvPr id="3" name="Title 2">
            <a:extLst>
              <a:ext uri="{FF2B5EF4-FFF2-40B4-BE49-F238E27FC236}">
                <a16:creationId xmlns:a16="http://schemas.microsoft.com/office/drawing/2014/main" id="{213B0D2D-38A7-46B0-B0D0-EDF40914DA52}"/>
              </a:ext>
            </a:extLst>
          </p:cNvPr>
          <p:cNvSpPr>
            <a:spLocks noGrp="1"/>
          </p:cNvSpPr>
          <p:nvPr>
            <p:ph type="title"/>
          </p:nvPr>
        </p:nvSpPr>
        <p:spPr/>
        <p:txBody>
          <a:bodyPr/>
          <a:lstStyle/>
          <a:p>
            <a:r>
              <a:rPr lang="en-US" dirty="0"/>
              <a:t>Who is using Apache Web Server?</a:t>
            </a:r>
            <a:endParaRPr lang="en-IN" dirty="0"/>
          </a:p>
        </p:txBody>
      </p:sp>
    </p:spTree>
    <p:extLst>
      <p:ext uri="{BB962C8B-B14F-4D97-AF65-F5344CB8AC3E}">
        <p14:creationId xmlns:p14="http://schemas.microsoft.com/office/powerpoint/2010/main" val="3635174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675F00-8FE4-4158-A2F9-3D1BE3A2D993}"/>
              </a:ext>
            </a:extLst>
          </p:cNvPr>
          <p:cNvSpPr>
            <a:spLocks noGrp="1"/>
          </p:cNvSpPr>
          <p:nvPr>
            <p:ph sz="quarter" idx="12"/>
          </p:nvPr>
        </p:nvSpPr>
        <p:spPr/>
        <p:txBody>
          <a:bodyPr>
            <a:normAutofit/>
          </a:bodyPr>
          <a:lstStyle/>
          <a:p>
            <a:r>
              <a:rPr lang="en-US" dirty="0"/>
              <a:t>In the default threaded MPM mode, the total number of simultaneous requests that Apache can process is %</a:t>
            </a:r>
            <a:r>
              <a:rPr lang="en-US" dirty="0" err="1"/>
              <a:t>MaxClients</a:t>
            </a:r>
            <a:r>
              <a:rPr lang="en-US" dirty="0"/>
              <a:t>% x %ThreadsPerChild%. </a:t>
            </a:r>
          </a:p>
          <a:p>
            <a:r>
              <a:rPr lang="en-US" dirty="0"/>
              <a:t>So, because the default for </a:t>
            </a:r>
            <a:r>
              <a:rPr lang="en-US" dirty="0" err="1"/>
              <a:t>MaxClients</a:t>
            </a:r>
            <a:r>
              <a:rPr lang="en-US" dirty="0"/>
              <a:t> is 8 and the default for ThreadsPerChild is 25, the default maximum for simultaneous requests is 200 (that is, 8 times 5). </a:t>
            </a:r>
          </a:p>
          <a:p>
            <a:r>
              <a:rPr lang="en-US" dirty="0"/>
              <a:t>If you use the </a:t>
            </a:r>
            <a:r>
              <a:rPr lang="en-US" dirty="0" err="1"/>
              <a:t>preforking</a:t>
            </a:r>
            <a:r>
              <a:rPr lang="en-US" dirty="0"/>
              <a:t> MPM mode, the maximum requests is limited to %</a:t>
            </a:r>
            <a:r>
              <a:rPr lang="en-US" dirty="0" err="1"/>
              <a:t>MaxClients</a:t>
            </a:r>
            <a:r>
              <a:rPr lang="en-US" dirty="0"/>
              <a:t>%. </a:t>
            </a:r>
          </a:p>
          <a:p>
            <a:r>
              <a:rPr lang="en-US" dirty="0"/>
              <a:t>The default maximum of 200 simultaneous requests should work well for most sites, so leave the defaults.</a:t>
            </a:r>
            <a:endParaRPr lang="en-IN" dirty="0"/>
          </a:p>
        </p:txBody>
      </p:sp>
      <p:sp>
        <p:nvSpPr>
          <p:cNvPr id="3" name="Title 2">
            <a:extLst>
              <a:ext uri="{FF2B5EF4-FFF2-40B4-BE49-F238E27FC236}">
                <a16:creationId xmlns:a16="http://schemas.microsoft.com/office/drawing/2014/main" id="{8A2AF11D-B622-42AA-B6A8-7D723A60A3F4}"/>
              </a:ext>
            </a:extLst>
          </p:cNvPr>
          <p:cNvSpPr>
            <a:spLocks noGrp="1"/>
          </p:cNvSpPr>
          <p:nvPr>
            <p:ph type="title"/>
          </p:nvPr>
        </p:nvSpPr>
        <p:spPr/>
        <p:txBody>
          <a:bodyPr/>
          <a:lstStyle/>
          <a:p>
            <a:r>
              <a:rPr lang="en-IN" dirty="0" err="1"/>
              <a:t>MaxClients</a:t>
            </a:r>
            <a:endParaRPr lang="en-IN" dirty="0"/>
          </a:p>
        </p:txBody>
      </p:sp>
    </p:spTree>
    <p:extLst>
      <p:ext uri="{BB962C8B-B14F-4D97-AF65-F5344CB8AC3E}">
        <p14:creationId xmlns:p14="http://schemas.microsoft.com/office/powerpoint/2010/main" val="2822344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88C558-B15F-49CD-9309-D44817165F0C}"/>
              </a:ext>
            </a:extLst>
          </p:cNvPr>
          <p:cNvSpPr>
            <a:spLocks noGrp="1"/>
          </p:cNvSpPr>
          <p:nvPr>
            <p:ph sz="quarter" idx="12"/>
          </p:nvPr>
        </p:nvSpPr>
        <p:spPr/>
        <p:txBody>
          <a:bodyPr/>
          <a:lstStyle/>
          <a:p>
            <a:r>
              <a:rPr lang="en-US" dirty="0"/>
              <a:t>The </a:t>
            </a:r>
            <a:r>
              <a:rPr lang="en-US" dirty="0" err="1"/>
              <a:t>MinSpareThreads</a:t>
            </a:r>
            <a:r>
              <a:rPr lang="en-US" dirty="0"/>
              <a:t> directive specifies the minimum number of idle threads.</a:t>
            </a:r>
          </a:p>
          <a:p>
            <a:r>
              <a:rPr lang="en-US" dirty="0"/>
              <a:t>These spare threads are used to service requests and new spare threads are created to maintain the minimum spare thread pool size. </a:t>
            </a:r>
          </a:p>
          <a:p>
            <a:r>
              <a:rPr lang="en-US" dirty="0"/>
              <a:t>You can leave the default settings alone.</a:t>
            </a:r>
            <a:endParaRPr lang="en-IN" dirty="0"/>
          </a:p>
        </p:txBody>
      </p:sp>
      <p:sp>
        <p:nvSpPr>
          <p:cNvPr id="3" name="Title 2">
            <a:extLst>
              <a:ext uri="{FF2B5EF4-FFF2-40B4-BE49-F238E27FC236}">
                <a16:creationId xmlns:a16="http://schemas.microsoft.com/office/drawing/2014/main" id="{8CAD1DB0-1491-485F-9F8F-81BAC711B442}"/>
              </a:ext>
            </a:extLst>
          </p:cNvPr>
          <p:cNvSpPr>
            <a:spLocks noGrp="1"/>
          </p:cNvSpPr>
          <p:nvPr>
            <p:ph type="title"/>
          </p:nvPr>
        </p:nvSpPr>
        <p:spPr/>
        <p:txBody>
          <a:bodyPr/>
          <a:lstStyle/>
          <a:p>
            <a:r>
              <a:rPr lang="en-IN" dirty="0"/>
              <a:t>MinSpareThreads</a:t>
            </a:r>
            <a:br>
              <a:rPr lang="en-IN" dirty="0"/>
            </a:br>
            <a:endParaRPr lang="en-IN" dirty="0"/>
          </a:p>
        </p:txBody>
      </p:sp>
    </p:spTree>
    <p:extLst>
      <p:ext uri="{BB962C8B-B14F-4D97-AF65-F5344CB8AC3E}">
        <p14:creationId xmlns:p14="http://schemas.microsoft.com/office/powerpoint/2010/main" val="38552379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88C558-B15F-49CD-9309-D44817165F0C}"/>
              </a:ext>
            </a:extLst>
          </p:cNvPr>
          <p:cNvSpPr>
            <a:spLocks noGrp="1"/>
          </p:cNvSpPr>
          <p:nvPr>
            <p:ph sz="quarter" idx="12"/>
          </p:nvPr>
        </p:nvSpPr>
        <p:spPr/>
        <p:txBody>
          <a:bodyPr/>
          <a:lstStyle/>
          <a:p>
            <a:r>
              <a:rPr lang="en-US" dirty="0"/>
              <a:t>The </a:t>
            </a:r>
            <a:r>
              <a:rPr lang="en-US" dirty="0" err="1"/>
              <a:t>MaxSpareThreads</a:t>
            </a:r>
            <a:r>
              <a:rPr lang="en-US" dirty="0"/>
              <a:t> directive specifies the maximum number of idle </a:t>
            </a:r>
            <a:r>
              <a:rPr lang="en-US" dirty="0" err="1"/>
              <a:t>threads;leave</a:t>
            </a:r>
            <a:r>
              <a:rPr lang="en-US" dirty="0"/>
              <a:t> the default as is. </a:t>
            </a:r>
          </a:p>
          <a:p>
            <a:r>
              <a:rPr lang="en-US" dirty="0"/>
              <a:t>In the default threaded mode, Apache kills child processes to control minimum and maximum thread count.</a:t>
            </a:r>
            <a:endParaRPr lang="en-IN" dirty="0"/>
          </a:p>
        </p:txBody>
      </p:sp>
      <p:sp>
        <p:nvSpPr>
          <p:cNvPr id="3" name="Title 2">
            <a:extLst>
              <a:ext uri="{FF2B5EF4-FFF2-40B4-BE49-F238E27FC236}">
                <a16:creationId xmlns:a16="http://schemas.microsoft.com/office/drawing/2014/main" id="{8CAD1DB0-1491-485F-9F8F-81BAC711B442}"/>
              </a:ext>
            </a:extLst>
          </p:cNvPr>
          <p:cNvSpPr>
            <a:spLocks noGrp="1"/>
          </p:cNvSpPr>
          <p:nvPr>
            <p:ph type="title"/>
          </p:nvPr>
        </p:nvSpPr>
        <p:spPr/>
        <p:txBody>
          <a:bodyPr>
            <a:normAutofit/>
          </a:bodyPr>
          <a:lstStyle/>
          <a:p>
            <a:r>
              <a:rPr lang="en-IN" dirty="0" err="1"/>
              <a:t>MaxSpareThreads</a:t>
            </a:r>
            <a:br>
              <a:rPr lang="en-IN" dirty="0"/>
            </a:br>
            <a:endParaRPr lang="en-IN" dirty="0"/>
          </a:p>
        </p:txBody>
      </p:sp>
    </p:spTree>
    <p:extLst>
      <p:ext uri="{BB962C8B-B14F-4D97-AF65-F5344CB8AC3E}">
        <p14:creationId xmlns:p14="http://schemas.microsoft.com/office/powerpoint/2010/main" val="7098142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A0BB9-B052-42C8-AA53-6658C19764A2}"/>
              </a:ext>
            </a:extLst>
          </p:cNvPr>
          <p:cNvSpPr>
            <a:spLocks noGrp="1"/>
          </p:cNvSpPr>
          <p:nvPr>
            <p:ph sz="quarter" idx="12"/>
          </p:nvPr>
        </p:nvSpPr>
        <p:spPr/>
        <p:txBody>
          <a:bodyPr/>
          <a:lstStyle/>
          <a:p>
            <a:r>
              <a:rPr lang="en-US" dirty="0"/>
              <a:t>This directive defines how many threads are created per child process. </a:t>
            </a:r>
          </a:p>
          <a:p>
            <a:r>
              <a:rPr lang="en-US" dirty="0"/>
              <a:t>If you are running Apache on a Windows system, set ThreadsPerChild to the maximum number of simultaneous requests that you want to handle, because on this platform there is only one child process, and it owns all the threads.</a:t>
            </a:r>
            <a:endParaRPr lang="en-IN" dirty="0"/>
          </a:p>
        </p:txBody>
      </p:sp>
      <p:sp>
        <p:nvSpPr>
          <p:cNvPr id="3" name="Title 2">
            <a:extLst>
              <a:ext uri="{FF2B5EF4-FFF2-40B4-BE49-F238E27FC236}">
                <a16:creationId xmlns:a16="http://schemas.microsoft.com/office/drawing/2014/main" id="{08C1659D-7793-4F3F-8FCD-2AA60B5A597E}"/>
              </a:ext>
            </a:extLst>
          </p:cNvPr>
          <p:cNvSpPr>
            <a:spLocks noGrp="1"/>
          </p:cNvSpPr>
          <p:nvPr>
            <p:ph type="title"/>
          </p:nvPr>
        </p:nvSpPr>
        <p:spPr/>
        <p:txBody>
          <a:bodyPr/>
          <a:lstStyle/>
          <a:p>
            <a:r>
              <a:rPr lang="en-US" dirty="0"/>
              <a:t>ThreadsPerChild</a:t>
            </a:r>
            <a:br>
              <a:rPr lang="en-US" dirty="0"/>
            </a:br>
            <a:endParaRPr lang="en-IN" dirty="0"/>
          </a:p>
        </p:txBody>
      </p:sp>
    </p:spTree>
    <p:extLst>
      <p:ext uri="{BB962C8B-B14F-4D97-AF65-F5344CB8AC3E}">
        <p14:creationId xmlns:p14="http://schemas.microsoft.com/office/powerpoint/2010/main" val="40406417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A0BB9-B052-42C8-AA53-6658C19764A2}"/>
              </a:ext>
            </a:extLst>
          </p:cNvPr>
          <p:cNvSpPr>
            <a:spLocks noGrp="1"/>
          </p:cNvSpPr>
          <p:nvPr>
            <p:ph sz="quarter" idx="12"/>
          </p:nvPr>
        </p:nvSpPr>
        <p:spPr/>
        <p:txBody>
          <a:bodyPr>
            <a:normAutofit/>
          </a:bodyPr>
          <a:lstStyle/>
          <a:p>
            <a:r>
              <a:rPr lang="en-US" dirty="0"/>
              <a:t>The final directive for the global environment is </a:t>
            </a:r>
            <a:r>
              <a:rPr lang="en-US" dirty="0" err="1"/>
              <a:t>MaxRequestPerChild</a:t>
            </a:r>
            <a:r>
              <a:rPr lang="en-US" dirty="0"/>
              <a:t>, which sets the number of requests a child process can serve before getting killed. </a:t>
            </a:r>
          </a:p>
          <a:p>
            <a:r>
              <a:rPr lang="en-US" dirty="0"/>
              <a:t>The default  value of zero makes the child process serve requests forever. </a:t>
            </a:r>
          </a:p>
          <a:p>
            <a:r>
              <a:rPr lang="en-US" dirty="0"/>
              <a:t>I do not like to the default value because it enables Apache processes to slowly consume large amounts of memory when a faulty </a:t>
            </a:r>
            <a:r>
              <a:rPr lang="en-US" dirty="0" err="1"/>
              <a:t>mod_perl</a:t>
            </a:r>
            <a:r>
              <a:rPr lang="en-US" dirty="0"/>
              <a:t> script, or even a faulty third-party Apache module, leaks memory.</a:t>
            </a:r>
            <a:endParaRPr lang="en-IN" dirty="0"/>
          </a:p>
        </p:txBody>
      </p:sp>
      <p:sp>
        <p:nvSpPr>
          <p:cNvPr id="3" name="Title 2">
            <a:extLst>
              <a:ext uri="{FF2B5EF4-FFF2-40B4-BE49-F238E27FC236}">
                <a16:creationId xmlns:a16="http://schemas.microsoft.com/office/drawing/2014/main" id="{08C1659D-7793-4F3F-8FCD-2AA60B5A597E}"/>
              </a:ext>
            </a:extLst>
          </p:cNvPr>
          <p:cNvSpPr>
            <a:spLocks noGrp="1"/>
          </p:cNvSpPr>
          <p:nvPr>
            <p:ph type="title"/>
          </p:nvPr>
        </p:nvSpPr>
        <p:spPr/>
        <p:txBody>
          <a:bodyPr/>
          <a:lstStyle/>
          <a:p>
            <a:r>
              <a:rPr lang="en-US" dirty="0" err="1"/>
              <a:t>MaxRequestPerChild</a:t>
            </a:r>
            <a:br>
              <a:rPr lang="en-US" dirty="0"/>
            </a:br>
            <a:endParaRPr lang="en-IN" dirty="0"/>
          </a:p>
        </p:txBody>
      </p:sp>
    </p:spTree>
    <p:extLst>
      <p:ext uri="{BB962C8B-B14F-4D97-AF65-F5344CB8AC3E}">
        <p14:creationId xmlns:p14="http://schemas.microsoft.com/office/powerpoint/2010/main" val="15459762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A0BB9-B052-42C8-AA53-6658C19764A2}"/>
              </a:ext>
            </a:extLst>
          </p:cNvPr>
          <p:cNvSpPr>
            <a:spLocks noGrp="1"/>
          </p:cNvSpPr>
          <p:nvPr>
            <p:ph sz="quarter" idx="12"/>
          </p:nvPr>
        </p:nvSpPr>
        <p:spPr/>
        <p:txBody>
          <a:bodyPr>
            <a:normAutofit/>
          </a:bodyPr>
          <a:lstStyle/>
          <a:p>
            <a:r>
              <a:rPr lang="en-US" dirty="0"/>
              <a:t>If you do not plan on running any third-party Apache modules or </a:t>
            </a:r>
            <a:r>
              <a:rPr lang="en-US" dirty="0" err="1"/>
              <a:t>mod_perl</a:t>
            </a:r>
            <a:r>
              <a:rPr lang="en-US" dirty="0"/>
              <a:t> scripts, you can keep the defaults or else set it to a reasonable number. </a:t>
            </a:r>
          </a:p>
          <a:p>
            <a:r>
              <a:rPr lang="en-US" dirty="0"/>
              <a:t>A setting of 30 ensures that the child process is killed after processing 30 requests. </a:t>
            </a:r>
            <a:endParaRPr lang="en-IN" dirty="0"/>
          </a:p>
        </p:txBody>
      </p:sp>
      <p:sp>
        <p:nvSpPr>
          <p:cNvPr id="3" name="Title 2">
            <a:extLst>
              <a:ext uri="{FF2B5EF4-FFF2-40B4-BE49-F238E27FC236}">
                <a16:creationId xmlns:a16="http://schemas.microsoft.com/office/drawing/2014/main" id="{08C1659D-7793-4F3F-8FCD-2AA60B5A597E}"/>
              </a:ext>
            </a:extLst>
          </p:cNvPr>
          <p:cNvSpPr>
            <a:spLocks noGrp="1"/>
          </p:cNvSpPr>
          <p:nvPr>
            <p:ph type="title"/>
          </p:nvPr>
        </p:nvSpPr>
        <p:spPr/>
        <p:txBody>
          <a:bodyPr/>
          <a:lstStyle/>
          <a:p>
            <a:r>
              <a:rPr lang="en-US" dirty="0" err="1"/>
              <a:t>MaxRequestPerChild</a:t>
            </a:r>
            <a:br>
              <a:rPr lang="en-US" dirty="0"/>
            </a:br>
            <a:endParaRPr lang="en-IN" dirty="0"/>
          </a:p>
        </p:txBody>
      </p:sp>
    </p:spTree>
    <p:extLst>
      <p:ext uri="{BB962C8B-B14F-4D97-AF65-F5344CB8AC3E}">
        <p14:creationId xmlns:p14="http://schemas.microsoft.com/office/powerpoint/2010/main" val="6574059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3C3393-1100-4743-9F92-A972B13BE645}"/>
              </a:ext>
            </a:extLst>
          </p:cNvPr>
          <p:cNvSpPr>
            <a:spLocks noGrp="1"/>
          </p:cNvSpPr>
          <p:nvPr>
            <p:ph sz="quarter" idx="12"/>
          </p:nvPr>
        </p:nvSpPr>
        <p:spPr/>
        <p:txBody>
          <a:bodyPr/>
          <a:lstStyle/>
          <a:p>
            <a:r>
              <a:rPr lang="en-US" dirty="0"/>
              <a:t>The main server configuration applies to the default Web site Apache serves. </a:t>
            </a:r>
          </a:p>
          <a:p>
            <a:r>
              <a:rPr lang="en-US" dirty="0"/>
              <a:t>This is the site that will come up when you run Apache and use the server’s IP address or host name on a Web browser.</a:t>
            </a:r>
            <a:endParaRPr lang="en-IN" dirty="0"/>
          </a:p>
        </p:txBody>
      </p:sp>
      <p:sp>
        <p:nvSpPr>
          <p:cNvPr id="3" name="Title 2">
            <a:extLst>
              <a:ext uri="{FF2B5EF4-FFF2-40B4-BE49-F238E27FC236}">
                <a16:creationId xmlns:a16="http://schemas.microsoft.com/office/drawing/2014/main" id="{28C5B6E7-601F-4612-B9FE-5E1B525B5534}"/>
              </a:ext>
            </a:extLst>
          </p:cNvPr>
          <p:cNvSpPr>
            <a:spLocks noGrp="1"/>
          </p:cNvSpPr>
          <p:nvPr>
            <p:ph type="title"/>
          </p:nvPr>
        </p:nvSpPr>
        <p:spPr/>
        <p:txBody>
          <a:bodyPr/>
          <a:lstStyle/>
          <a:p>
            <a:r>
              <a:rPr lang="en-IN" dirty="0"/>
              <a:t>Configuring the main server</a:t>
            </a:r>
          </a:p>
        </p:txBody>
      </p:sp>
    </p:spTree>
    <p:extLst>
      <p:ext uri="{BB962C8B-B14F-4D97-AF65-F5344CB8AC3E}">
        <p14:creationId xmlns:p14="http://schemas.microsoft.com/office/powerpoint/2010/main" val="14943410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C586D-39FD-47AD-BB6E-3078C8612676}"/>
              </a:ext>
            </a:extLst>
          </p:cNvPr>
          <p:cNvSpPr>
            <a:spLocks noGrp="1"/>
          </p:cNvSpPr>
          <p:nvPr>
            <p:ph sz="quarter" idx="12"/>
          </p:nvPr>
        </p:nvSpPr>
        <p:spPr/>
        <p:txBody>
          <a:bodyPr/>
          <a:lstStyle/>
          <a:p>
            <a:r>
              <a:rPr lang="en-US" dirty="0"/>
              <a:t>The very first directive in this section is the Port directive, which sets the TCP port that Apache listens to for connections. </a:t>
            </a:r>
          </a:p>
          <a:p>
            <a:r>
              <a:rPr lang="en-US" dirty="0"/>
              <a:t>The default value of 80 is the standard HTTP port. </a:t>
            </a:r>
          </a:p>
          <a:p>
            <a:r>
              <a:rPr lang="en-US" dirty="0"/>
              <a:t>If you change this to another number, such as 8080, you can only access the server using a URL such as </a:t>
            </a:r>
            <a:r>
              <a:rPr lang="en-US" dirty="0">
                <a:hlinkClick r:id="rId2"/>
              </a:rPr>
              <a:t>http://hostname:8080/</a:t>
            </a:r>
            <a:r>
              <a:rPr lang="en-US" dirty="0"/>
              <a:t>.</a:t>
            </a:r>
          </a:p>
          <a:p>
            <a:r>
              <a:rPr lang="en-US" dirty="0"/>
              <a:t> You must specify the port number in the URL if the server runs on a nonstandard port.</a:t>
            </a:r>
            <a:endParaRPr lang="en-IN" dirty="0"/>
          </a:p>
        </p:txBody>
      </p:sp>
      <p:sp>
        <p:nvSpPr>
          <p:cNvPr id="3" name="Title 2">
            <a:extLst>
              <a:ext uri="{FF2B5EF4-FFF2-40B4-BE49-F238E27FC236}">
                <a16:creationId xmlns:a16="http://schemas.microsoft.com/office/drawing/2014/main" id="{E71F0804-18E7-460B-83A1-D154D39362C4}"/>
              </a:ext>
            </a:extLst>
          </p:cNvPr>
          <p:cNvSpPr>
            <a:spLocks noGrp="1"/>
          </p:cNvSpPr>
          <p:nvPr>
            <p:ph type="title"/>
          </p:nvPr>
        </p:nvSpPr>
        <p:spPr/>
        <p:txBody>
          <a:bodyPr/>
          <a:lstStyle/>
          <a:p>
            <a:r>
              <a:rPr lang="en-IN" dirty="0"/>
              <a:t>Port</a:t>
            </a:r>
          </a:p>
        </p:txBody>
      </p:sp>
    </p:spTree>
    <p:extLst>
      <p:ext uri="{BB962C8B-B14F-4D97-AF65-F5344CB8AC3E}">
        <p14:creationId xmlns:p14="http://schemas.microsoft.com/office/powerpoint/2010/main" val="3250223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C586D-39FD-47AD-BB6E-3078C8612676}"/>
              </a:ext>
            </a:extLst>
          </p:cNvPr>
          <p:cNvSpPr>
            <a:spLocks noGrp="1"/>
          </p:cNvSpPr>
          <p:nvPr>
            <p:ph sz="quarter" idx="12"/>
          </p:nvPr>
        </p:nvSpPr>
        <p:spPr/>
        <p:txBody>
          <a:bodyPr/>
          <a:lstStyle/>
          <a:p>
            <a:r>
              <a:rPr lang="en-US" dirty="0"/>
              <a:t>There are many reasons for running Apache on nonstandard ports, but the only good one I can think of is that you do not have permission to run Apache on the standard HTTP.</a:t>
            </a:r>
            <a:endParaRPr lang="en-IN" dirty="0"/>
          </a:p>
        </p:txBody>
      </p:sp>
      <p:sp>
        <p:nvSpPr>
          <p:cNvPr id="3" name="Title 2">
            <a:extLst>
              <a:ext uri="{FF2B5EF4-FFF2-40B4-BE49-F238E27FC236}">
                <a16:creationId xmlns:a16="http://schemas.microsoft.com/office/drawing/2014/main" id="{E71F0804-18E7-460B-83A1-D154D39362C4}"/>
              </a:ext>
            </a:extLst>
          </p:cNvPr>
          <p:cNvSpPr>
            <a:spLocks noGrp="1"/>
          </p:cNvSpPr>
          <p:nvPr>
            <p:ph type="title"/>
          </p:nvPr>
        </p:nvSpPr>
        <p:spPr/>
        <p:txBody>
          <a:bodyPr/>
          <a:lstStyle/>
          <a:p>
            <a:r>
              <a:rPr lang="en-IN" dirty="0"/>
              <a:t>Port</a:t>
            </a:r>
          </a:p>
        </p:txBody>
      </p:sp>
    </p:spTree>
    <p:extLst>
      <p:ext uri="{BB962C8B-B14F-4D97-AF65-F5344CB8AC3E}">
        <p14:creationId xmlns:p14="http://schemas.microsoft.com/office/powerpoint/2010/main" val="1052430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D5FEBC-DE11-4DBC-87DF-7A1C9F89E664}"/>
              </a:ext>
            </a:extLst>
          </p:cNvPr>
          <p:cNvSpPr>
            <a:spLocks noGrp="1"/>
          </p:cNvSpPr>
          <p:nvPr>
            <p:ph sz="quarter" idx="12"/>
          </p:nvPr>
        </p:nvSpPr>
        <p:spPr/>
        <p:txBody>
          <a:bodyPr>
            <a:normAutofit fontScale="92500" lnSpcReduction="20000"/>
          </a:bodyPr>
          <a:lstStyle/>
          <a:p>
            <a:r>
              <a:rPr lang="en-US" dirty="0"/>
              <a:t>The User and Group directives tell Apache the user (UID) and group (GID) names to use. </a:t>
            </a:r>
          </a:p>
          <a:p>
            <a:r>
              <a:rPr lang="en-US" dirty="0"/>
              <a:t>These two directives are very important for security reasons.</a:t>
            </a:r>
          </a:p>
          <a:p>
            <a:r>
              <a:rPr lang="en-US" dirty="0"/>
              <a:t>When the primary Web server process launches a child server process to fulfill a request, it changes the child’s UID and GID according to the values set for these directives. </a:t>
            </a:r>
          </a:p>
          <a:p>
            <a:r>
              <a:rPr lang="en-US" dirty="0"/>
              <a:t>Refer to Figure to see how the primary Web server process that listens for the connection runs as a root user process, and how the child processes run as different user/group processes. </a:t>
            </a:r>
          </a:p>
          <a:p>
            <a:r>
              <a:rPr lang="en-US" dirty="0"/>
              <a:t>If the child processes are run as root user processes, a potential security hole will be opened for attack by hackers.</a:t>
            </a:r>
            <a:endParaRPr lang="en-IN" dirty="0"/>
          </a:p>
        </p:txBody>
      </p:sp>
      <p:sp>
        <p:nvSpPr>
          <p:cNvPr id="3" name="Title 2">
            <a:extLst>
              <a:ext uri="{FF2B5EF4-FFF2-40B4-BE49-F238E27FC236}">
                <a16:creationId xmlns:a16="http://schemas.microsoft.com/office/drawing/2014/main" id="{33F4AFCD-4E6A-42CB-8F3A-02C917BFCF5A}"/>
              </a:ext>
            </a:extLst>
          </p:cNvPr>
          <p:cNvSpPr>
            <a:spLocks noGrp="1"/>
          </p:cNvSpPr>
          <p:nvPr>
            <p:ph type="title"/>
          </p:nvPr>
        </p:nvSpPr>
        <p:spPr/>
        <p:txBody>
          <a:bodyPr/>
          <a:lstStyle/>
          <a:p>
            <a:r>
              <a:rPr lang="en-IN" dirty="0"/>
              <a:t>User and Group directives</a:t>
            </a:r>
          </a:p>
        </p:txBody>
      </p:sp>
    </p:spTree>
    <p:extLst>
      <p:ext uri="{BB962C8B-B14F-4D97-AF65-F5344CB8AC3E}">
        <p14:creationId xmlns:p14="http://schemas.microsoft.com/office/powerpoint/2010/main" val="56288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FC87ED-E83C-436F-9651-C359AD4757AA}"/>
              </a:ext>
            </a:extLst>
          </p:cNvPr>
          <p:cNvSpPr>
            <a:spLocks noGrp="1"/>
          </p:cNvSpPr>
          <p:nvPr>
            <p:ph sz="quarter" idx="12"/>
          </p:nvPr>
        </p:nvSpPr>
        <p:spPr/>
        <p:txBody>
          <a:bodyPr/>
          <a:lstStyle/>
          <a:p>
            <a:r>
              <a:rPr lang="en-IN" dirty="0"/>
              <a:t>Nginx</a:t>
            </a:r>
          </a:p>
          <a:p>
            <a:r>
              <a:rPr lang="en-IN" dirty="0"/>
              <a:t>Apache Tomcat</a:t>
            </a:r>
          </a:p>
          <a:p>
            <a:r>
              <a:rPr lang="en-IN" dirty="0"/>
              <a:t>Node.js</a:t>
            </a:r>
          </a:p>
          <a:p>
            <a:r>
              <a:rPr lang="en-IN" dirty="0" err="1"/>
              <a:t>Lighttpd</a:t>
            </a:r>
            <a:endParaRPr lang="en-IN" dirty="0"/>
          </a:p>
          <a:p>
            <a:r>
              <a:rPr lang="en-IN" dirty="0"/>
              <a:t>Cherokee</a:t>
            </a:r>
          </a:p>
          <a:p>
            <a:r>
              <a:rPr lang="en-IN" dirty="0"/>
              <a:t>Microsoft IIS</a:t>
            </a:r>
          </a:p>
          <a:p>
            <a:r>
              <a:rPr lang="en-IN" dirty="0" err="1"/>
              <a:t>Appweb</a:t>
            </a:r>
            <a:endParaRPr lang="en-IN" dirty="0"/>
          </a:p>
          <a:p>
            <a:r>
              <a:rPr lang="en-IN" dirty="0"/>
              <a:t>Hiawatha</a:t>
            </a:r>
          </a:p>
        </p:txBody>
      </p:sp>
      <p:sp>
        <p:nvSpPr>
          <p:cNvPr id="3" name="Title 2">
            <a:extLst>
              <a:ext uri="{FF2B5EF4-FFF2-40B4-BE49-F238E27FC236}">
                <a16:creationId xmlns:a16="http://schemas.microsoft.com/office/drawing/2014/main" id="{D19E8961-26B1-46A8-96D1-A72F988905C1}"/>
              </a:ext>
            </a:extLst>
          </p:cNvPr>
          <p:cNvSpPr>
            <a:spLocks noGrp="1"/>
          </p:cNvSpPr>
          <p:nvPr>
            <p:ph type="title"/>
          </p:nvPr>
        </p:nvSpPr>
        <p:spPr/>
        <p:txBody>
          <a:bodyPr/>
          <a:lstStyle/>
          <a:p>
            <a:r>
              <a:rPr lang="en-US" dirty="0"/>
              <a:t>Alternative to Apache HTTP Server</a:t>
            </a:r>
            <a:endParaRPr lang="en-IN" dirty="0"/>
          </a:p>
        </p:txBody>
      </p:sp>
    </p:spTree>
    <p:extLst>
      <p:ext uri="{BB962C8B-B14F-4D97-AF65-F5344CB8AC3E}">
        <p14:creationId xmlns:p14="http://schemas.microsoft.com/office/powerpoint/2010/main" val="3290840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D5FEBC-DE11-4DBC-87DF-7A1C9F89E664}"/>
              </a:ext>
            </a:extLst>
          </p:cNvPr>
          <p:cNvSpPr>
            <a:spLocks noGrp="1"/>
          </p:cNvSpPr>
          <p:nvPr>
            <p:ph sz="quarter" idx="12"/>
          </p:nvPr>
        </p:nvSpPr>
        <p:spPr/>
        <p:txBody>
          <a:bodyPr>
            <a:normAutofit/>
          </a:bodyPr>
          <a:lstStyle/>
          <a:p>
            <a:r>
              <a:rPr lang="en-US" dirty="0"/>
              <a:t>Enabling the capability to interact with a root user process maximizes a potential breach of security in the system; hence, this is not recommended. </a:t>
            </a:r>
          </a:p>
          <a:p>
            <a:r>
              <a:rPr lang="en-US" dirty="0"/>
              <a:t>Rather, I highly recommend that you choose to run the child server processes as a very low-privileged user belonging to a very low-privileged group.</a:t>
            </a:r>
          </a:p>
          <a:p>
            <a:r>
              <a:rPr lang="en-US" dirty="0"/>
              <a:t>In most Unix systems, the user named nobody (usually UID = -1) and the group named </a:t>
            </a:r>
            <a:r>
              <a:rPr lang="en-US" dirty="0" err="1"/>
              <a:t>nogroup</a:t>
            </a:r>
            <a:r>
              <a:rPr lang="en-US" dirty="0"/>
              <a:t> (usually GID = -1) are low-privileged.</a:t>
            </a:r>
          </a:p>
          <a:p>
            <a:r>
              <a:rPr lang="en-US" dirty="0"/>
              <a:t>You should consult your /</a:t>
            </a:r>
            <a:r>
              <a:rPr lang="en-US" dirty="0" err="1"/>
              <a:t>etc</a:t>
            </a:r>
            <a:r>
              <a:rPr lang="en-US" dirty="0"/>
              <a:t>/group and /</a:t>
            </a:r>
            <a:r>
              <a:rPr lang="en-US" dirty="0" err="1"/>
              <a:t>etc</a:t>
            </a:r>
            <a:r>
              <a:rPr lang="en-US" dirty="0"/>
              <a:t>/passwd files to determine these settings.</a:t>
            </a:r>
            <a:endParaRPr lang="en-IN" dirty="0"/>
          </a:p>
        </p:txBody>
      </p:sp>
      <p:sp>
        <p:nvSpPr>
          <p:cNvPr id="3" name="Title 2">
            <a:extLst>
              <a:ext uri="{FF2B5EF4-FFF2-40B4-BE49-F238E27FC236}">
                <a16:creationId xmlns:a16="http://schemas.microsoft.com/office/drawing/2014/main" id="{33F4AFCD-4E6A-42CB-8F3A-02C917BFCF5A}"/>
              </a:ext>
            </a:extLst>
          </p:cNvPr>
          <p:cNvSpPr>
            <a:spLocks noGrp="1"/>
          </p:cNvSpPr>
          <p:nvPr>
            <p:ph type="title"/>
          </p:nvPr>
        </p:nvSpPr>
        <p:spPr/>
        <p:txBody>
          <a:bodyPr/>
          <a:lstStyle/>
          <a:p>
            <a:r>
              <a:rPr lang="en-IN" dirty="0"/>
              <a:t>User and Group directives</a:t>
            </a:r>
          </a:p>
        </p:txBody>
      </p:sp>
    </p:spTree>
    <p:extLst>
      <p:ext uri="{BB962C8B-B14F-4D97-AF65-F5344CB8AC3E}">
        <p14:creationId xmlns:p14="http://schemas.microsoft.com/office/powerpoint/2010/main" val="2741498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D5FEBC-DE11-4DBC-87DF-7A1C9F89E664}"/>
              </a:ext>
            </a:extLst>
          </p:cNvPr>
          <p:cNvSpPr>
            <a:spLocks noGrp="1"/>
          </p:cNvSpPr>
          <p:nvPr>
            <p:ph sz="quarter" idx="12"/>
          </p:nvPr>
        </p:nvSpPr>
        <p:spPr/>
        <p:txBody>
          <a:bodyPr>
            <a:normAutofit/>
          </a:bodyPr>
          <a:lstStyle/>
          <a:p>
            <a:r>
              <a:rPr lang="en-US" dirty="0"/>
              <a:t>If you plan to run the primary Web server as a </a:t>
            </a:r>
            <a:r>
              <a:rPr lang="en-US" dirty="0" err="1"/>
              <a:t>nonroot</a:t>
            </a:r>
            <a:r>
              <a:rPr lang="en-US" dirty="0"/>
              <a:t> (regular) user, it will not be able to change the UID and GID of child processes, because only root user processes can change the UID or GID of other processes. </a:t>
            </a:r>
          </a:p>
          <a:p>
            <a:r>
              <a:rPr lang="en-US" dirty="0"/>
              <a:t>Therefore, if you run your primary server as the user named </a:t>
            </a:r>
            <a:r>
              <a:rPr lang="en-US" dirty="0" err="1"/>
              <a:t>ironsheik</a:t>
            </a:r>
            <a:r>
              <a:rPr lang="en-US" dirty="0"/>
              <a:t>, then all child processes will have the same privileges as </a:t>
            </a:r>
            <a:r>
              <a:rPr lang="en-US" dirty="0" err="1"/>
              <a:t>ironsheik</a:t>
            </a:r>
            <a:r>
              <a:rPr lang="en-US" dirty="0"/>
              <a:t>. </a:t>
            </a:r>
          </a:p>
          <a:p>
            <a:r>
              <a:rPr lang="en-US" dirty="0"/>
              <a:t>Similarly, whatever group ID you have will also be the group ID for the child processes.</a:t>
            </a:r>
            <a:endParaRPr lang="en-IN" dirty="0"/>
          </a:p>
        </p:txBody>
      </p:sp>
      <p:sp>
        <p:nvSpPr>
          <p:cNvPr id="3" name="Title 2">
            <a:extLst>
              <a:ext uri="{FF2B5EF4-FFF2-40B4-BE49-F238E27FC236}">
                <a16:creationId xmlns:a16="http://schemas.microsoft.com/office/drawing/2014/main" id="{33F4AFCD-4E6A-42CB-8F3A-02C917BFCF5A}"/>
              </a:ext>
            </a:extLst>
          </p:cNvPr>
          <p:cNvSpPr>
            <a:spLocks noGrp="1"/>
          </p:cNvSpPr>
          <p:nvPr>
            <p:ph type="title"/>
          </p:nvPr>
        </p:nvSpPr>
        <p:spPr/>
        <p:txBody>
          <a:bodyPr/>
          <a:lstStyle/>
          <a:p>
            <a:r>
              <a:rPr lang="en-IN" dirty="0"/>
              <a:t>User and Group directives</a:t>
            </a:r>
          </a:p>
        </p:txBody>
      </p:sp>
    </p:spTree>
    <p:extLst>
      <p:ext uri="{BB962C8B-B14F-4D97-AF65-F5344CB8AC3E}">
        <p14:creationId xmlns:p14="http://schemas.microsoft.com/office/powerpoint/2010/main" val="2412419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CA3150-77C9-4CFF-9C0A-5F47C66B76A3}"/>
              </a:ext>
            </a:extLst>
          </p:cNvPr>
          <p:cNvSpPr>
            <a:spLocks noGrp="1"/>
          </p:cNvSpPr>
          <p:nvPr>
            <p:ph sz="quarter" idx="12"/>
          </p:nvPr>
        </p:nvSpPr>
        <p:spPr/>
        <p:txBody>
          <a:bodyPr>
            <a:normAutofit/>
          </a:bodyPr>
          <a:lstStyle/>
          <a:p>
            <a:r>
              <a:rPr lang="en-US" dirty="0" err="1"/>
              <a:t>ServerAdmin</a:t>
            </a:r>
            <a:r>
              <a:rPr lang="en-US" dirty="0"/>
              <a:t> defines the e-mail address that is shown when the server generates an error page. </a:t>
            </a:r>
          </a:p>
          <a:p>
            <a:r>
              <a:rPr lang="en-US" dirty="0"/>
              <a:t>Set this to your e-mail </a:t>
            </a:r>
            <a:r>
              <a:rPr lang="en-US" dirty="0" err="1"/>
              <a:t>address.ServerName</a:t>
            </a:r>
            <a:r>
              <a:rPr lang="en-US" dirty="0"/>
              <a:t>. </a:t>
            </a:r>
          </a:p>
          <a:p>
            <a:r>
              <a:rPr lang="en-US" dirty="0"/>
              <a:t>Now you need to set the host name for the Server using the </a:t>
            </a:r>
            <a:r>
              <a:rPr lang="en-US" dirty="0" err="1"/>
              <a:t>ServerName</a:t>
            </a:r>
            <a:r>
              <a:rPr lang="en-US" dirty="0"/>
              <a:t> directive. </a:t>
            </a:r>
          </a:p>
          <a:p>
            <a:r>
              <a:rPr lang="en-US" dirty="0"/>
              <a:t>This directive is commented out by default because Apache install cannot guess what host name to use for your system. </a:t>
            </a:r>
          </a:p>
          <a:p>
            <a:r>
              <a:rPr lang="en-US" dirty="0"/>
              <a:t>So if the host name is called www.domain.com, set </a:t>
            </a:r>
            <a:r>
              <a:rPr lang="en-US" dirty="0" err="1"/>
              <a:t>ServerName</a:t>
            </a:r>
            <a:r>
              <a:rPr lang="en-US" dirty="0"/>
              <a:t> directive accordingly.</a:t>
            </a:r>
            <a:endParaRPr lang="en-IN" dirty="0"/>
          </a:p>
        </p:txBody>
      </p:sp>
      <p:sp>
        <p:nvSpPr>
          <p:cNvPr id="3" name="Title 2">
            <a:extLst>
              <a:ext uri="{FF2B5EF4-FFF2-40B4-BE49-F238E27FC236}">
                <a16:creationId xmlns:a16="http://schemas.microsoft.com/office/drawing/2014/main" id="{FBD66977-0D4E-49BE-92F6-73E866B6F019}"/>
              </a:ext>
            </a:extLst>
          </p:cNvPr>
          <p:cNvSpPr>
            <a:spLocks noGrp="1"/>
          </p:cNvSpPr>
          <p:nvPr>
            <p:ph type="title"/>
          </p:nvPr>
        </p:nvSpPr>
        <p:spPr/>
        <p:txBody>
          <a:bodyPr/>
          <a:lstStyle/>
          <a:p>
            <a:r>
              <a:rPr lang="en-IN" dirty="0" err="1"/>
              <a:t>ServerAdmin</a:t>
            </a:r>
            <a:endParaRPr lang="en-IN" dirty="0"/>
          </a:p>
        </p:txBody>
      </p:sp>
    </p:spTree>
    <p:extLst>
      <p:ext uri="{BB962C8B-B14F-4D97-AF65-F5344CB8AC3E}">
        <p14:creationId xmlns:p14="http://schemas.microsoft.com/office/powerpoint/2010/main" val="20160349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C51DB2-5A39-44F9-A33A-4831217726A0}"/>
              </a:ext>
            </a:extLst>
          </p:cNvPr>
          <p:cNvSpPr>
            <a:spLocks noGrp="1"/>
          </p:cNvSpPr>
          <p:nvPr>
            <p:ph sz="quarter" idx="12"/>
          </p:nvPr>
        </p:nvSpPr>
        <p:spPr/>
        <p:txBody>
          <a:bodyPr>
            <a:normAutofit fontScale="92500" lnSpcReduction="10000"/>
          </a:bodyPr>
          <a:lstStyle/>
          <a:p>
            <a:r>
              <a:rPr lang="en-US" dirty="0"/>
              <a:t>Like all other Web servers, Apache needs to know the path of the top-level directory where Web pages will be kept. </a:t>
            </a:r>
          </a:p>
          <a:p>
            <a:r>
              <a:rPr lang="en-US" dirty="0"/>
              <a:t>This directory is typically called the document root directory. Apache provides a directive called </a:t>
            </a:r>
            <a:r>
              <a:rPr lang="en-US" dirty="0" err="1"/>
              <a:t>DocumentRoot</a:t>
            </a:r>
            <a:r>
              <a:rPr lang="en-US" dirty="0"/>
              <a:t>, which can be used to specify the path of the top-level Web directory.</a:t>
            </a:r>
          </a:p>
          <a:p>
            <a:r>
              <a:rPr lang="en-US" dirty="0"/>
              <a:t>This directive instructs the server to treat the supplied directory as the root directory for all documents. This is a very important decision for you to make. </a:t>
            </a:r>
          </a:p>
          <a:p>
            <a:r>
              <a:rPr lang="en-US" dirty="0"/>
              <a:t>For example, if the directive is set as:</a:t>
            </a:r>
          </a:p>
          <a:p>
            <a:r>
              <a:rPr lang="en-US" dirty="0" err="1"/>
              <a:t>DocumentRoot</a:t>
            </a:r>
            <a:r>
              <a:rPr lang="en-US" dirty="0"/>
              <a:t> / then every file on the system becomes accessible by the Web server</a:t>
            </a:r>
            <a:endParaRPr lang="en-IN" dirty="0"/>
          </a:p>
        </p:txBody>
      </p:sp>
      <p:sp>
        <p:nvSpPr>
          <p:cNvPr id="3" name="Title 2">
            <a:extLst>
              <a:ext uri="{FF2B5EF4-FFF2-40B4-BE49-F238E27FC236}">
                <a16:creationId xmlns:a16="http://schemas.microsoft.com/office/drawing/2014/main" id="{FFD6D33B-7CF2-4505-85C7-8C8E82C2F6D6}"/>
              </a:ext>
            </a:extLst>
          </p:cNvPr>
          <p:cNvSpPr>
            <a:spLocks noGrp="1"/>
          </p:cNvSpPr>
          <p:nvPr>
            <p:ph type="title"/>
          </p:nvPr>
        </p:nvSpPr>
        <p:spPr/>
        <p:txBody>
          <a:bodyPr/>
          <a:lstStyle/>
          <a:p>
            <a:r>
              <a:rPr lang="en-IN" dirty="0" err="1"/>
              <a:t>DocumentRoot</a:t>
            </a:r>
            <a:endParaRPr lang="en-IN" dirty="0"/>
          </a:p>
        </p:txBody>
      </p:sp>
    </p:spTree>
    <p:extLst>
      <p:ext uri="{BB962C8B-B14F-4D97-AF65-F5344CB8AC3E}">
        <p14:creationId xmlns:p14="http://schemas.microsoft.com/office/powerpoint/2010/main" val="2612440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C51DB2-5A39-44F9-A33A-4831217726A0}"/>
              </a:ext>
            </a:extLst>
          </p:cNvPr>
          <p:cNvSpPr>
            <a:spLocks noGrp="1"/>
          </p:cNvSpPr>
          <p:nvPr>
            <p:ph sz="quarter" idx="12"/>
          </p:nvPr>
        </p:nvSpPr>
        <p:spPr/>
        <p:txBody>
          <a:bodyPr>
            <a:normAutofit/>
          </a:bodyPr>
          <a:lstStyle/>
          <a:p>
            <a:r>
              <a:rPr lang="en-US" dirty="0"/>
              <a:t>You can protect files by providing proper file permission settings, but setting the document root to the physical root directory of your system is definitely a major security risk. </a:t>
            </a:r>
          </a:p>
          <a:p>
            <a:r>
              <a:rPr lang="en-US" dirty="0"/>
              <a:t>Instead, you should point the document root to a specific subdirectory of your file system. </a:t>
            </a:r>
          </a:p>
          <a:p>
            <a:r>
              <a:rPr lang="en-US" dirty="0"/>
              <a:t>If you have used the --prefix=/</a:t>
            </a:r>
            <a:r>
              <a:rPr lang="en-US" dirty="0" err="1"/>
              <a:t>usr</a:t>
            </a:r>
            <a:r>
              <a:rPr lang="en-US" dirty="0"/>
              <a:t>/local/apache option in configuring the Apache source, this directive will be set as:</a:t>
            </a:r>
          </a:p>
          <a:p>
            <a:r>
              <a:rPr lang="en-US" dirty="0" err="1"/>
              <a:t>DocumentRoot</a:t>
            </a:r>
            <a:r>
              <a:rPr lang="en-US" dirty="0"/>
              <a:t> “/</a:t>
            </a:r>
            <a:r>
              <a:rPr lang="en-US" dirty="0" err="1"/>
              <a:t>usr</a:t>
            </a:r>
            <a:r>
              <a:rPr lang="en-US" dirty="0"/>
              <a:t>/local/apache/</a:t>
            </a:r>
            <a:r>
              <a:rPr lang="en-US" dirty="0" err="1"/>
              <a:t>htdocs</a:t>
            </a:r>
            <a:r>
              <a:rPr lang="en-US" dirty="0"/>
              <a:t>”</a:t>
            </a:r>
            <a:endParaRPr lang="en-IN" dirty="0"/>
          </a:p>
        </p:txBody>
      </p:sp>
      <p:sp>
        <p:nvSpPr>
          <p:cNvPr id="3" name="Title 2">
            <a:extLst>
              <a:ext uri="{FF2B5EF4-FFF2-40B4-BE49-F238E27FC236}">
                <a16:creationId xmlns:a16="http://schemas.microsoft.com/office/drawing/2014/main" id="{FFD6D33B-7CF2-4505-85C7-8C8E82C2F6D6}"/>
              </a:ext>
            </a:extLst>
          </p:cNvPr>
          <p:cNvSpPr>
            <a:spLocks noGrp="1"/>
          </p:cNvSpPr>
          <p:nvPr>
            <p:ph type="title"/>
          </p:nvPr>
        </p:nvSpPr>
        <p:spPr/>
        <p:txBody>
          <a:bodyPr/>
          <a:lstStyle/>
          <a:p>
            <a:r>
              <a:rPr lang="en-IN" dirty="0" err="1"/>
              <a:t>DocumentRoot</a:t>
            </a:r>
            <a:endParaRPr lang="en-IN" dirty="0"/>
          </a:p>
        </p:txBody>
      </p:sp>
    </p:spTree>
    <p:extLst>
      <p:ext uri="{BB962C8B-B14F-4D97-AF65-F5344CB8AC3E}">
        <p14:creationId xmlns:p14="http://schemas.microsoft.com/office/powerpoint/2010/main" val="1899210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0839A-727F-4F1F-8AF1-8F284442F75C}"/>
              </a:ext>
            </a:extLst>
          </p:cNvPr>
          <p:cNvSpPr>
            <a:spLocks noGrp="1"/>
          </p:cNvSpPr>
          <p:nvPr>
            <p:ph type="title"/>
          </p:nvPr>
        </p:nvSpPr>
        <p:spPr/>
        <p:txBody>
          <a:bodyPr/>
          <a:lstStyle/>
          <a:p>
            <a:r>
              <a:rPr lang="en-IN" dirty="0"/>
              <a:t>Preferred Web Directory Structure</a:t>
            </a:r>
          </a:p>
        </p:txBody>
      </p:sp>
      <p:pic>
        <p:nvPicPr>
          <p:cNvPr id="5" name="Picture 4">
            <a:extLst>
              <a:ext uri="{FF2B5EF4-FFF2-40B4-BE49-F238E27FC236}">
                <a16:creationId xmlns:a16="http://schemas.microsoft.com/office/drawing/2014/main" id="{DED4FF51-C5EE-4D6B-9BD8-5D28F46BEA23}"/>
              </a:ext>
            </a:extLst>
          </p:cNvPr>
          <p:cNvPicPr>
            <a:picLocks noChangeAspect="1"/>
          </p:cNvPicPr>
          <p:nvPr/>
        </p:nvPicPr>
        <p:blipFill>
          <a:blip r:embed="rId2"/>
          <a:stretch>
            <a:fillRect/>
          </a:stretch>
        </p:blipFill>
        <p:spPr>
          <a:xfrm>
            <a:off x="1447800" y="1371600"/>
            <a:ext cx="5666704" cy="5214026"/>
          </a:xfrm>
          <a:prstGeom prst="rect">
            <a:avLst/>
          </a:prstGeom>
        </p:spPr>
      </p:pic>
    </p:spTree>
    <p:extLst>
      <p:ext uri="{BB962C8B-B14F-4D97-AF65-F5344CB8AC3E}">
        <p14:creationId xmlns:p14="http://schemas.microsoft.com/office/powerpoint/2010/main" val="2790907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21188-B1FE-4DC8-B32A-4CBAB79820C4}"/>
              </a:ext>
            </a:extLst>
          </p:cNvPr>
          <p:cNvSpPr>
            <a:spLocks noGrp="1"/>
          </p:cNvSpPr>
          <p:nvPr>
            <p:ph sz="quarter" idx="12"/>
          </p:nvPr>
        </p:nvSpPr>
        <p:spPr>
          <a:xfrm>
            <a:off x="457201" y="1381124"/>
            <a:ext cx="8228012" cy="5019675"/>
          </a:xfrm>
        </p:spPr>
        <p:txBody>
          <a:bodyPr>
            <a:normAutofit fontScale="92500" lnSpcReduction="10000"/>
          </a:bodyPr>
          <a:lstStyle/>
          <a:p>
            <a:r>
              <a:rPr lang="en-US" dirty="0"/>
              <a:t>I chose to create a partition called /www, and under it there are subdirectories for each Web site hosted by my system.</a:t>
            </a:r>
          </a:p>
          <a:p>
            <a:r>
              <a:rPr lang="en-US" dirty="0"/>
              <a:t> /www/www.mycompany.com/ has three subdirectories:</a:t>
            </a:r>
          </a:p>
          <a:p>
            <a:r>
              <a:rPr lang="en-US" dirty="0"/>
              <a:t>public, stage, and development. </a:t>
            </a:r>
          </a:p>
          <a:p>
            <a:r>
              <a:rPr lang="en-US" dirty="0"/>
              <a:t>Each of these subdirectories has two subdirectories: </a:t>
            </a:r>
            <a:r>
              <a:rPr lang="en-US" dirty="0" err="1"/>
              <a:t>htdocs</a:t>
            </a:r>
            <a:r>
              <a:rPr lang="en-US" dirty="0"/>
              <a:t> and </a:t>
            </a:r>
            <a:r>
              <a:rPr lang="en-US" dirty="0" err="1"/>
              <a:t>cgi</a:t>
            </a:r>
            <a:r>
              <a:rPr lang="en-US" dirty="0"/>
              <a:t>-bin. </a:t>
            </a:r>
          </a:p>
          <a:p>
            <a:r>
              <a:rPr lang="en-US" dirty="0"/>
              <a:t>The </a:t>
            </a:r>
            <a:r>
              <a:rPr lang="en-US" dirty="0" err="1"/>
              <a:t>htdocs</a:t>
            </a:r>
            <a:r>
              <a:rPr lang="en-US" dirty="0"/>
              <a:t> subdirectory is the document root directory, and the </a:t>
            </a:r>
            <a:r>
              <a:rPr lang="en-US" dirty="0" err="1"/>
              <a:t>cgi</a:t>
            </a:r>
            <a:r>
              <a:rPr lang="en-US" dirty="0"/>
              <a:t>-bin subdirectory is used for CGI scripts.</a:t>
            </a:r>
          </a:p>
          <a:p>
            <a:r>
              <a:rPr lang="en-US" dirty="0"/>
              <a:t>So, the </a:t>
            </a:r>
            <a:r>
              <a:rPr lang="en-US" dirty="0" err="1"/>
              <a:t>DocumentRoot</a:t>
            </a:r>
            <a:r>
              <a:rPr lang="en-US" dirty="0"/>
              <a:t> setting for the www.mycompany.com Web site is:</a:t>
            </a:r>
          </a:p>
          <a:p>
            <a:r>
              <a:rPr lang="en-US" dirty="0" err="1"/>
              <a:t>DocumentRoot</a:t>
            </a:r>
            <a:r>
              <a:rPr lang="en-US" dirty="0"/>
              <a:t> “/www/www.mycompany.com/public/</a:t>
            </a:r>
            <a:r>
              <a:rPr lang="en-US" dirty="0" err="1"/>
              <a:t>htdocs</a:t>
            </a:r>
            <a:r>
              <a:rPr lang="en-US" dirty="0"/>
              <a:t>”</a:t>
            </a:r>
            <a:endParaRPr lang="en-IN" dirty="0"/>
          </a:p>
        </p:txBody>
      </p:sp>
      <p:sp>
        <p:nvSpPr>
          <p:cNvPr id="3" name="Title 2">
            <a:extLst>
              <a:ext uri="{FF2B5EF4-FFF2-40B4-BE49-F238E27FC236}">
                <a16:creationId xmlns:a16="http://schemas.microsoft.com/office/drawing/2014/main" id="{A5D0839A-727F-4F1F-8AF1-8F284442F75C}"/>
              </a:ext>
            </a:extLst>
          </p:cNvPr>
          <p:cNvSpPr>
            <a:spLocks noGrp="1"/>
          </p:cNvSpPr>
          <p:nvPr>
            <p:ph type="title"/>
          </p:nvPr>
        </p:nvSpPr>
        <p:spPr/>
        <p:txBody>
          <a:bodyPr/>
          <a:lstStyle/>
          <a:p>
            <a:r>
              <a:rPr lang="en-IN" dirty="0"/>
              <a:t>Preferred Web Directory Structure</a:t>
            </a:r>
          </a:p>
        </p:txBody>
      </p:sp>
    </p:spTree>
    <p:extLst>
      <p:ext uri="{BB962C8B-B14F-4D97-AF65-F5344CB8AC3E}">
        <p14:creationId xmlns:p14="http://schemas.microsoft.com/office/powerpoint/2010/main" val="3292063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A21188-B1FE-4DC8-B32A-4CBAB79820C4}"/>
              </a:ext>
            </a:extLst>
          </p:cNvPr>
          <p:cNvSpPr>
            <a:spLocks noGrp="1"/>
          </p:cNvSpPr>
          <p:nvPr>
            <p:ph sz="quarter" idx="12"/>
          </p:nvPr>
        </p:nvSpPr>
        <p:spPr>
          <a:xfrm>
            <a:off x="457201" y="1381124"/>
            <a:ext cx="8228012" cy="5019675"/>
          </a:xfrm>
        </p:spPr>
        <p:txBody>
          <a:bodyPr>
            <a:normAutofit/>
          </a:bodyPr>
          <a:lstStyle/>
          <a:p>
            <a:r>
              <a:rPr lang="en-US" dirty="0"/>
              <a:t>The advantage of this directory structure is that it keeps all Web documents and applications under one partition (/www). </a:t>
            </a:r>
          </a:p>
          <a:p>
            <a:r>
              <a:rPr lang="en-US" dirty="0"/>
              <a:t>This enables easy backups, and the partition can be mounted on different systems via the Network File System (NFS) in case another machine in the network is given the task to provide Web services.</a:t>
            </a:r>
            <a:endParaRPr lang="en-IN" dirty="0"/>
          </a:p>
        </p:txBody>
      </p:sp>
      <p:sp>
        <p:nvSpPr>
          <p:cNvPr id="3" name="Title 2">
            <a:extLst>
              <a:ext uri="{FF2B5EF4-FFF2-40B4-BE49-F238E27FC236}">
                <a16:creationId xmlns:a16="http://schemas.microsoft.com/office/drawing/2014/main" id="{A5D0839A-727F-4F1F-8AF1-8F284442F75C}"/>
              </a:ext>
            </a:extLst>
          </p:cNvPr>
          <p:cNvSpPr>
            <a:spLocks noGrp="1"/>
          </p:cNvSpPr>
          <p:nvPr>
            <p:ph type="title"/>
          </p:nvPr>
        </p:nvSpPr>
        <p:spPr/>
        <p:txBody>
          <a:bodyPr/>
          <a:lstStyle/>
          <a:p>
            <a:r>
              <a:rPr lang="en-IN" dirty="0"/>
              <a:t>Preferred Web Directory Structure</a:t>
            </a:r>
          </a:p>
        </p:txBody>
      </p:sp>
    </p:spTree>
    <p:extLst>
      <p:ext uri="{BB962C8B-B14F-4D97-AF65-F5344CB8AC3E}">
        <p14:creationId xmlns:p14="http://schemas.microsoft.com/office/powerpoint/2010/main" val="34333140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F0D576-8526-4825-85AC-9C1A83DEC1E2}"/>
              </a:ext>
            </a:extLst>
          </p:cNvPr>
          <p:cNvSpPr>
            <a:spLocks noGrp="1"/>
          </p:cNvSpPr>
          <p:nvPr>
            <p:ph sz="quarter" idx="12"/>
          </p:nvPr>
        </p:nvSpPr>
        <p:spPr/>
        <p:txBody>
          <a:bodyPr>
            <a:normAutofit fontScale="92500" lnSpcReduction="10000"/>
          </a:bodyPr>
          <a:lstStyle/>
          <a:p>
            <a:r>
              <a:rPr lang="en-US" dirty="0"/>
              <a:t>The next set of directives are enclosed in a &lt;Directory . . .&gt; container as</a:t>
            </a:r>
          </a:p>
          <a:p>
            <a:r>
              <a:rPr lang="en-US" dirty="0"/>
              <a:t>shown here:</a:t>
            </a:r>
          </a:p>
          <a:p>
            <a:r>
              <a:rPr lang="en-US" dirty="0"/>
              <a:t>&lt;Directory /&gt;</a:t>
            </a:r>
          </a:p>
          <a:p>
            <a:r>
              <a:rPr lang="en-US" dirty="0"/>
              <a:t>Options </a:t>
            </a:r>
            <a:r>
              <a:rPr lang="en-US" dirty="0" err="1"/>
              <a:t>FollowSymLinks</a:t>
            </a:r>
            <a:endParaRPr lang="en-US" dirty="0"/>
          </a:p>
          <a:p>
            <a:r>
              <a:rPr lang="en-US" dirty="0" err="1"/>
              <a:t>AllowOverride</a:t>
            </a:r>
            <a:r>
              <a:rPr lang="en-US" dirty="0"/>
              <a:t> None</a:t>
            </a:r>
          </a:p>
          <a:p>
            <a:r>
              <a:rPr lang="en-US" dirty="0"/>
              <a:t>&lt;/Directory&gt;</a:t>
            </a:r>
          </a:p>
          <a:p>
            <a:r>
              <a:rPr lang="en-US" dirty="0"/>
              <a:t>The scope of the enclosed directives is limited to the named directory (with any subdirectories); however, you may only use directives that are allowed in a directory context.</a:t>
            </a:r>
            <a:endParaRPr lang="en-IN" dirty="0"/>
          </a:p>
        </p:txBody>
      </p:sp>
      <p:sp>
        <p:nvSpPr>
          <p:cNvPr id="3" name="Title 2">
            <a:extLst>
              <a:ext uri="{FF2B5EF4-FFF2-40B4-BE49-F238E27FC236}">
                <a16:creationId xmlns:a16="http://schemas.microsoft.com/office/drawing/2014/main" id="{9E921419-A279-4913-90BF-6E2E4CB622F2}"/>
              </a:ext>
            </a:extLst>
          </p:cNvPr>
          <p:cNvSpPr>
            <a:spLocks noGrp="1"/>
          </p:cNvSpPr>
          <p:nvPr>
            <p:ph type="title"/>
          </p:nvPr>
        </p:nvSpPr>
        <p:spPr/>
        <p:txBody>
          <a:bodyPr/>
          <a:lstStyle/>
          <a:p>
            <a:r>
              <a:rPr lang="en-IN" dirty="0"/>
              <a:t>Directory container directives</a:t>
            </a:r>
          </a:p>
        </p:txBody>
      </p:sp>
    </p:spTree>
    <p:extLst>
      <p:ext uri="{BB962C8B-B14F-4D97-AF65-F5344CB8AC3E}">
        <p14:creationId xmlns:p14="http://schemas.microsoft.com/office/powerpoint/2010/main" val="40637114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F0D576-8526-4825-85AC-9C1A83DEC1E2}"/>
              </a:ext>
            </a:extLst>
          </p:cNvPr>
          <p:cNvSpPr>
            <a:spLocks noGrp="1"/>
          </p:cNvSpPr>
          <p:nvPr>
            <p:ph sz="quarter" idx="12"/>
          </p:nvPr>
        </p:nvSpPr>
        <p:spPr/>
        <p:txBody>
          <a:bodyPr>
            <a:normAutofit/>
          </a:bodyPr>
          <a:lstStyle/>
          <a:p>
            <a:r>
              <a:rPr lang="en-US" dirty="0"/>
              <a:t>Here the Options and the </a:t>
            </a:r>
            <a:r>
              <a:rPr lang="en-US" dirty="0" err="1"/>
              <a:t>AllowOverride</a:t>
            </a:r>
            <a:r>
              <a:rPr lang="en-US" dirty="0"/>
              <a:t> directives apply to %</a:t>
            </a:r>
            <a:r>
              <a:rPr lang="en-US" dirty="0" err="1"/>
              <a:t>DocumentRoot</a:t>
            </a:r>
            <a:r>
              <a:rPr lang="en-US" dirty="0"/>
              <a:t>% that is root (/) or the top-level directory of the main Web site. </a:t>
            </a:r>
          </a:p>
          <a:p>
            <a:r>
              <a:rPr lang="en-US" dirty="0"/>
              <a:t>Because directives enclosed within a directory container apply to all the subdirectories below the named directory, the directives apply to all directories within %</a:t>
            </a:r>
            <a:r>
              <a:rPr lang="en-US" dirty="0" err="1"/>
              <a:t>DocumentRoot</a:t>
            </a:r>
            <a:r>
              <a:rPr lang="en-US" dirty="0"/>
              <a:t>%.</a:t>
            </a:r>
            <a:endParaRPr lang="en-IN" dirty="0"/>
          </a:p>
        </p:txBody>
      </p:sp>
      <p:sp>
        <p:nvSpPr>
          <p:cNvPr id="3" name="Title 2">
            <a:extLst>
              <a:ext uri="{FF2B5EF4-FFF2-40B4-BE49-F238E27FC236}">
                <a16:creationId xmlns:a16="http://schemas.microsoft.com/office/drawing/2014/main" id="{9E921419-A279-4913-90BF-6E2E4CB622F2}"/>
              </a:ext>
            </a:extLst>
          </p:cNvPr>
          <p:cNvSpPr>
            <a:spLocks noGrp="1"/>
          </p:cNvSpPr>
          <p:nvPr>
            <p:ph type="title"/>
          </p:nvPr>
        </p:nvSpPr>
        <p:spPr/>
        <p:txBody>
          <a:bodyPr/>
          <a:lstStyle/>
          <a:p>
            <a:r>
              <a:rPr lang="en-IN" dirty="0"/>
              <a:t>Directory container directives</a:t>
            </a:r>
          </a:p>
        </p:txBody>
      </p:sp>
    </p:spTree>
    <p:extLst>
      <p:ext uri="{BB962C8B-B14F-4D97-AF65-F5344CB8AC3E}">
        <p14:creationId xmlns:p14="http://schemas.microsoft.com/office/powerpoint/2010/main" val="405834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Apache is a highly configurable Web Server with a modular design.</a:t>
            </a:r>
          </a:p>
          <a:p>
            <a:pPr lvl="1"/>
            <a:r>
              <a:rPr lang="en-US" dirty="0"/>
              <a:t>It is very easy to extend the capabilities of Apache Web server. Anyone with decent C or Perl programming expertise can write a module to perform a special function. This means that there are tons of Apache modules available for use.</a:t>
            </a:r>
          </a:p>
          <a:p>
            <a:pPr marL="231775" lvl="1">
              <a:spcBef>
                <a:spcPts val="1200"/>
              </a:spcBef>
              <a:buFont typeface="Arial" pitchFamily="34" charset="0"/>
              <a:buChar char="•"/>
            </a:pPr>
            <a:r>
              <a:rPr lang="en-US" sz="2600" dirty="0">
                <a:solidFill>
                  <a:schemeClr val="tx1"/>
                </a:solidFill>
              </a:rPr>
              <a:t>Apache is a free, open source technology. </a:t>
            </a:r>
          </a:p>
          <a:p>
            <a:pPr marL="231775" lvl="1">
              <a:spcBef>
                <a:spcPts val="1200"/>
              </a:spcBef>
              <a:buFont typeface="Arial" pitchFamily="34" charset="0"/>
              <a:buChar char="•"/>
            </a:pPr>
            <a:r>
              <a:rPr lang="en-US" sz="2600" dirty="0">
                <a:solidFill>
                  <a:schemeClr val="tx1"/>
                </a:solidFill>
              </a:rPr>
              <a:t>Apache works great with Perl, PHP, and other scripting languages.</a:t>
            </a:r>
            <a:endParaRPr lang="en-IN" sz="2600" dirty="0">
              <a:solidFill>
                <a:schemeClr val="tx1"/>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21014190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F0D576-8526-4825-85AC-9C1A83DEC1E2}"/>
              </a:ext>
            </a:extLst>
          </p:cNvPr>
          <p:cNvSpPr>
            <a:spLocks noGrp="1"/>
          </p:cNvSpPr>
          <p:nvPr>
            <p:ph sz="quarter" idx="12"/>
          </p:nvPr>
        </p:nvSpPr>
        <p:spPr/>
        <p:txBody>
          <a:bodyPr>
            <a:normAutofit/>
          </a:bodyPr>
          <a:lstStyle/>
          <a:p>
            <a:r>
              <a:rPr lang="en-US" dirty="0"/>
              <a:t>The Options directive is set to </a:t>
            </a:r>
            <a:r>
              <a:rPr lang="en-US" dirty="0" err="1"/>
              <a:t>FollowSymLinks</a:t>
            </a:r>
            <a:r>
              <a:rPr lang="en-US" dirty="0"/>
              <a:t>, which tells Apache to allow itself to traverse any symbolic within %</a:t>
            </a:r>
            <a:r>
              <a:rPr lang="en-US" dirty="0" err="1"/>
              <a:t>DocumentRoot</a:t>
            </a:r>
            <a:r>
              <a:rPr lang="en-US" dirty="0"/>
              <a:t>%. </a:t>
            </a:r>
          </a:p>
          <a:p>
            <a:r>
              <a:rPr lang="en-US" dirty="0"/>
              <a:t>Because the Options directive is only set to follow symbolic links, no other options are available to any of the directories within %</a:t>
            </a:r>
            <a:r>
              <a:rPr lang="en-US" dirty="0" err="1"/>
              <a:t>DocumentRoot</a:t>
            </a:r>
            <a:r>
              <a:rPr lang="en-US" dirty="0"/>
              <a:t>%. </a:t>
            </a:r>
          </a:p>
          <a:p>
            <a:r>
              <a:rPr lang="en-US" dirty="0"/>
              <a:t>Effectively, the Options directive is:</a:t>
            </a:r>
          </a:p>
          <a:p>
            <a:r>
              <a:rPr lang="en-US" dirty="0"/>
              <a:t>Options </a:t>
            </a:r>
            <a:r>
              <a:rPr lang="en-US" dirty="0" err="1"/>
              <a:t>FollowSymLinks</a:t>
            </a:r>
            <a:r>
              <a:rPr lang="en-US" dirty="0"/>
              <a:t> -</a:t>
            </a:r>
            <a:r>
              <a:rPr lang="en-US" dirty="0" err="1"/>
              <a:t>ExecCGI</a:t>
            </a:r>
            <a:r>
              <a:rPr lang="en-US" dirty="0"/>
              <a:t> -Includes -Indexes -</a:t>
            </a:r>
            <a:r>
              <a:rPr lang="en-US" dirty="0" err="1"/>
              <a:t>MultiViews</a:t>
            </a:r>
            <a:endParaRPr lang="en-IN" dirty="0"/>
          </a:p>
        </p:txBody>
      </p:sp>
      <p:sp>
        <p:nvSpPr>
          <p:cNvPr id="3" name="Title 2">
            <a:extLst>
              <a:ext uri="{FF2B5EF4-FFF2-40B4-BE49-F238E27FC236}">
                <a16:creationId xmlns:a16="http://schemas.microsoft.com/office/drawing/2014/main" id="{9E921419-A279-4913-90BF-6E2E4CB622F2}"/>
              </a:ext>
            </a:extLst>
          </p:cNvPr>
          <p:cNvSpPr>
            <a:spLocks noGrp="1"/>
          </p:cNvSpPr>
          <p:nvPr>
            <p:ph type="title"/>
          </p:nvPr>
        </p:nvSpPr>
        <p:spPr/>
        <p:txBody>
          <a:bodyPr/>
          <a:lstStyle/>
          <a:p>
            <a:r>
              <a:rPr lang="en-IN" dirty="0"/>
              <a:t>Directory container directives</a:t>
            </a:r>
          </a:p>
        </p:txBody>
      </p:sp>
    </p:spTree>
    <p:extLst>
      <p:ext uri="{BB962C8B-B14F-4D97-AF65-F5344CB8AC3E}">
        <p14:creationId xmlns:p14="http://schemas.microsoft.com/office/powerpoint/2010/main" val="588190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Apache runs on Linux and other Unix systems.</a:t>
            </a:r>
          </a:p>
          <a:p>
            <a:r>
              <a:rPr lang="en-US" sz="2600" dirty="0">
                <a:solidFill>
                  <a:schemeClr val="tx1"/>
                </a:solidFill>
              </a:rPr>
              <a:t>Apache also runs on Windows.</a:t>
            </a:r>
          </a:p>
          <a:p>
            <a:r>
              <a:rPr lang="en-US" sz="2600" dirty="0">
                <a:solidFill>
                  <a:schemeClr val="tx1"/>
                </a:solidFill>
              </a:rPr>
              <a:t> Installing Apache</a:t>
            </a:r>
          </a:p>
          <a:p>
            <a:r>
              <a:rPr lang="en-US" sz="2600" dirty="0">
                <a:solidFill>
                  <a:schemeClr val="tx1"/>
                </a:solidFill>
              </a:rPr>
              <a:t>To install Apache, install the latest meta-package apache2 by running:</a:t>
            </a:r>
          </a:p>
          <a:p>
            <a:pPr lvl="1"/>
            <a:r>
              <a:rPr lang="en-US" dirty="0">
                <a:solidFill>
                  <a:schemeClr val="tx1"/>
                </a:solidFill>
              </a:rPr>
              <a:t>sudo apt update</a:t>
            </a:r>
          </a:p>
          <a:p>
            <a:pPr lvl="1"/>
            <a:r>
              <a:rPr lang="en-US" dirty="0">
                <a:solidFill>
                  <a:schemeClr val="tx1"/>
                </a:solidFill>
              </a:rPr>
              <a:t>sudo apt install apache2</a:t>
            </a:r>
          </a:p>
          <a:p>
            <a:pPr lvl="1"/>
            <a:r>
              <a:rPr lang="en-US" dirty="0">
                <a:solidFill>
                  <a:schemeClr val="tx1"/>
                </a:solidFill>
              </a:rPr>
              <a:t>Adjusting Firewall</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app list</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allow 'apache'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17577061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Apache runs on Linux and other Unix systems.</a:t>
            </a:r>
          </a:p>
          <a:p>
            <a:r>
              <a:rPr lang="en-US" sz="2600" dirty="0">
                <a:solidFill>
                  <a:schemeClr val="tx1"/>
                </a:solidFill>
              </a:rPr>
              <a:t>Apache also runs on Windows.</a:t>
            </a:r>
          </a:p>
          <a:p>
            <a:r>
              <a:rPr lang="en-US" sz="2600" dirty="0">
                <a:solidFill>
                  <a:schemeClr val="tx1"/>
                </a:solidFill>
              </a:rPr>
              <a:t> Installing Apache</a:t>
            </a:r>
          </a:p>
          <a:p>
            <a:r>
              <a:rPr lang="en-US" sz="2600" dirty="0">
                <a:solidFill>
                  <a:schemeClr val="tx1"/>
                </a:solidFill>
              </a:rPr>
              <a:t>To install Apache, install the latest meta-package apache2 by running:</a:t>
            </a:r>
          </a:p>
          <a:p>
            <a:pPr lvl="1"/>
            <a:r>
              <a:rPr lang="en-US" dirty="0">
                <a:solidFill>
                  <a:schemeClr val="tx1"/>
                </a:solidFill>
              </a:rPr>
              <a:t>sudo apt update</a:t>
            </a:r>
          </a:p>
          <a:p>
            <a:pPr lvl="1"/>
            <a:r>
              <a:rPr lang="en-US" dirty="0">
                <a:solidFill>
                  <a:schemeClr val="tx1"/>
                </a:solidFill>
              </a:rPr>
              <a:t>sudo apt install apache2</a:t>
            </a:r>
          </a:p>
          <a:p>
            <a:pPr lvl="1"/>
            <a:r>
              <a:rPr lang="en-US" dirty="0">
                <a:solidFill>
                  <a:schemeClr val="tx1"/>
                </a:solidFill>
              </a:rPr>
              <a:t>Adjusting Firewall</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app list</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allow 'apache'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750926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 sudo </a:t>
            </a:r>
            <a:r>
              <a:rPr lang="en-US" dirty="0" err="1"/>
              <a:t>ufw</a:t>
            </a:r>
            <a:r>
              <a:rPr lang="en-US" dirty="0"/>
              <a:t> status</a:t>
            </a:r>
          </a:p>
          <a:p>
            <a:r>
              <a:rPr lang="en-US" dirty="0"/>
              <a:t>sudo service apache2 start</a:t>
            </a:r>
          </a:p>
          <a:p>
            <a:r>
              <a:rPr lang="en-US" dirty="0"/>
              <a:t>sudo service --status-all</a:t>
            </a:r>
          </a:p>
          <a:p>
            <a:r>
              <a:rPr lang="en-US" dirty="0"/>
              <a:t>sudo vi /</a:t>
            </a:r>
            <a:r>
              <a:rPr lang="en-US" dirty="0" err="1"/>
              <a:t>etc</a:t>
            </a:r>
            <a:r>
              <a:rPr lang="en-US" dirty="0"/>
              <a:t>/apache2/</a:t>
            </a:r>
            <a:r>
              <a:rPr lang="en-US" dirty="0" err="1"/>
              <a:t>ports.conf</a:t>
            </a:r>
            <a:r>
              <a:rPr lang="en-US" dirty="0"/>
              <a:t> //to change port number </a:t>
            </a:r>
          </a:p>
          <a:p>
            <a:r>
              <a:rPr lang="en-US" dirty="0"/>
              <a:t>#to suppress warning when we start server</a:t>
            </a:r>
          </a:p>
          <a:p>
            <a:r>
              <a:rPr lang="en-US" dirty="0"/>
              <a:t>#add this in </a:t>
            </a:r>
            <a:r>
              <a:rPr lang="en-US" dirty="0" err="1"/>
              <a:t>ports.conf</a:t>
            </a:r>
            <a:endParaRPr lang="en-US" dirty="0"/>
          </a:p>
          <a:p>
            <a:r>
              <a:rPr lang="it-IT" b="1" dirty="0">
                <a:solidFill>
                  <a:srgbClr val="FF0000"/>
                </a:solidFill>
              </a:rPr>
              <a:t>AcceptFilter https none</a:t>
            </a:r>
          </a:p>
          <a:p>
            <a:r>
              <a:rPr lang="it-IT" b="1" dirty="0">
                <a:solidFill>
                  <a:srgbClr val="FF0000"/>
                </a:solidFill>
              </a:rPr>
              <a:t>AcceptFilter http none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27826521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err="1"/>
              <a:t>sudo</a:t>
            </a:r>
            <a:r>
              <a:rPr lang="en-US" dirty="0"/>
              <a:t> service apache2 stop</a:t>
            </a:r>
          </a:p>
          <a:p>
            <a:r>
              <a:rPr lang="en-IN" dirty="0" err="1"/>
              <a:t>sudo</a:t>
            </a:r>
            <a:r>
              <a:rPr lang="en-IN" dirty="0"/>
              <a:t> service apache2 restart</a:t>
            </a:r>
          </a:p>
          <a:p>
            <a:r>
              <a:rPr lang="en-IN" dirty="0" err="1"/>
              <a:t>sudo</a:t>
            </a:r>
            <a:r>
              <a:rPr lang="en-IN" dirty="0"/>
              <a:t> service apache2 reload (after config changes)</a:t>
            </a:r>
          </a:p>
          <a:p>
            <a:r>
              <a:rPr lang="en-IN" dirty="0" err="1"/>
              <a:t>sudo</a:t>
            </a:r>
            <a:r>
              <a:rPr lang="en-IN" dirty="0"/>
              <a:t> </a:t>
            </a:r>
            <a:r>
              <a:rPr lang="en-IN" dirty="0" err="1"/>
              <a:t>apachectl</a:t>
            </a:r>
            <a:r>
              <a:rPr lang="en-IN" dirty="0"/>
              <a:t> -t (test config changes)</a:t>
            </a:r>
          </a:p>
          <a:p>
            <a:r>
              <a:rPr lang="en-IN" dirty="0" err="1"/>
              <a:t>sudo</a:t>
            </a:r>
            <a:r>
              <a:rPr lang="en-IN" dirty="0"/>
              <a:t> </a:t>
            </a:r>
            <a:r>
              <a:rPr lang="en-IN" dirty="0" err="1"/>
              <a:t>apachectl</a:t>
            </a:r>
            <a:r>
              <a:rPr lang="en-IN" dirty="0"/>
              <a:t> </a:t>
            </a:r>
            <a:r>
              <a:rPr lang="en-IN"/>
              <a:t>configtest</a:t>
            </a:r>
            <a:endParaRPr lang="en-IN" dirty="0"/>
          </a:p>
          <a:p>
            <a:r>
              <a:rPr lang="en-IN" dirty="0" err="1"/>
              <a:t>sudo</a:t>
            </a:r>
            <a:r>
              <a:rPr lang="en-IN" dirty="0"/>
              <a:t> apache2 –v</a:t>
            </a:r>
          </a:p>
          <a:p>
            <a:r>
              <a:rPr lang="en-IN" dirty="0" err="1"/>
              <a:t>Sudo</a:t>
            </a:r>
            <a:r>
              <a:rPr lang="en-IN" dirty="0"/>
              <a:t> apache2ctl –S (to find errors in conf)</a:t>
            </a:r>
          </a:p>
          <a:p>
            <a:endParaRPr lang="en-IN" dirty="0"/>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3317308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01FADE-9638-4A2C-B20C-02E4297E7489}"/>
              </a:ext>
            </a:extLst>
          </p:cNvPr>
          <p:cNvPicPr>
            <a:picLocks noChangeAspect="1"/>
          </p:cNvPicPr>
          <p:nvPr/>
        </p:nvPicPr>
        <p:blipFill rotWithShape="1">
          <a:blip r:embed="rId2"/>
          <a:srcRect t="4075" r="1666" b="5555"/>
          <a:stretch/>
        </p:blipFill>
        <p:spPr>
          <a:xfrm>
            <a:off x="9331" y="1219200"/>
            <a:ext cx="9144000" cy="5562600"/>
          </a:xfrm>
          <a:prstGeom prst="rect">
            <a:avLst/>
          </a:prstGeom>
        </p:spPr>
      </p:pic>
    </p:spTree>
    <p:extLst>
      <p:ext uri="{BB962C8B-B14F-4D97-AF65-F5344CB8AC3E}">
        <p14:creationId xmlns:p14="http://schemas.microsoft.com/office/powerpoint/2010/main" val="17266604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8F6037-1E37-4229-8899-83DA1B354CCB}"/>
              </a:ext>
            </a:extLst>
          </p:cNvPr>
          <p:cNvSpPr>
            <a:spLocks noGrp="1"/>
          </p:cNvSpPr>
          <p:nvPr>
            <p:ph sz="quarter" idx="12"/>
          </p:nvPr>
        </p:nvSpPr>
        <p:spPr/>
        <p:txBody>
          <a:bodyPr>
            <a:normAutofit fontScale="77500" lnSpcReduction="20000"/>
          </a:bodyPr>
          <a:lstStyle/>
          <a:p>
            <a:r>
              <a:rPr lang="en-IN" dirty="0"/>
              <a:t>$ ls -</a:t>
            </a:r>
            <a:r>
              <a:rPr lang="en-IN" dirty="0" err="1"/>
              <a:t>lh</a:t>
            </a:r>
            <a:r>
              <a:rPr lang="en-IN" dirty="0"/>
              <a:t> /</a:t>
            </a:r>
            <a:r>
              <a:rPr lang="en-IN" dirty="0" err="1"/>
              <a:t>usr</a:t>
            </a:r>
            <a:r>
              <a:rPr lang="en-IN" dirty="0"/>
              <a:t>/lib/apache2/modules/	[To List Available Modules]</a:t>
            </a:r>
          </a:p>
          <a:p>
            <a:r>
              <a:rPr lang="en-IN" dirty="0"/>
              <a:t>$ ls -</a:t>
            </a:r>
            <a:r>
              <a:rPr lang="en-IN" dirty="0" err="1"/>
              <a:t>lh</a:t>
            </a:r>
            <a:r>
              <a:rPr lang="en-IN" dirty="0"/>
              <a:t> /etc/apache2/mods-available/	[To List Available Modules]</a:t>
            </a:r>
          </a:p>
          <a:p>
            <a:r>
              <a:rPr lang="en-IN" dirty="0"/>
              <a:t>$ ls -</a:t>
            </a:r>
            <a:r>
              <a:rPr lang="en-IN" dirty="0" err="1"/>
              <a:t>lh</a:t>
            </a:r>
            <a:r>
              <a:rPr lang="en-IN" dirty="0"/>
              <a:t> /etc/apache2/mods-enabled/	[To List Enabled Modules]</a:t>
            </a:r>
          </a:p>
          <a:p>
            <a:r>
              <a:rPr lang="en-IN" dirty="0"/>
              <a:t>$ ls -</a:t>
            </a:r>
            <a:r>
              <a:rPr lang="en-IN" dirty="0" err="1"/>
              <a:t>lh</a:t>
            </a:r>
            <a:r>
              <a:rPr lang="en-IN" dirty="0"/>
              <a:t> /var/www/html			[Apache2 Default Web root]</a:t>
            </a:r>
          </a:p>
          <a:p>
            <a:r>
              <a:rPr lang="en-IN" dirty="0"/>
              <a:t>$ ls -</a:t>
            </a:r>
            <a:r>
              <a:rPr lang="en-IN" dirty="0" err="1"/>
              <a:t>lh</a:t>
            </a:r>
            <a:r>
              <a:rPr lang="en-IN" dirty="0"/>
              <a:t> /var/www/			[Other Website Web root]</a:t>
            </a:r>
          </a:p>
          <a:p>
            <a:r>
              <a:rPr lang="en-IN" dirty="0"/>
              <a:t>$ less /etc/apache2/apache2.conf	[Apache2 Main Configuration File]</a:t>
            </a:r>
          </a:p>
          <a:p>
            <a:r>
              <a:rPr lang="en-IN" dirty="0"/>
              <a:t>$ less /etc/apache2/</a:t>
            </a:r>
            <a:r>
              <a:rPr lang="en-IN" dirty="0" err="1"/>
              <a:t>ports.conf</a:t>
            </a:r>
            <a:r>
              <a:rPr lang="en-IN" dirty="0"/>
              <a:t>		[Apache2 Ports Configuration File]</a:t>
            </a:r>
          </a:p>
          <a:p>
            <a:r>
              <a:rPr lang="en-IN" dirty="0"/>
              <a:t>$ less /var/log/apache2/error.log	[Apache2 Error Log File]</a:t>
            </a:r>
          </a:p>
          <a:p>
            <a:r>
              <a:rPr lang="en-IN" dirty="0"/>
              <a:t>$ less /var/log/apache2/access.log	[Apache2 Access Log File]</a:t>
            </a:r>
          </a:p>
        </p:txBody>
      </p:sp>
      <p:sp>
        <p:nvSpPr>
          <p:cNvPr id="3" name="Title 2">
            <a:extLst>
              <a:ext uri="{FF2B5EF4-FFF2-40B4-BE49-F238E27FC236}">
                <a16:creationId xmlns:a16="http://schemas.microsoft.com/office/drawing/2014/main" id="{B9195FF4-6C80-4F9A-9435-06CF4F65DF2E}"/>
              </a:ext>
            </a:extLst>
          </p:cNvPr>
          <p:cNvSpPr>
            <a:spLocks noGrp="1"/>
          </p:cNvSpPr>
          <p:nvPr>
            <p:ph type="title"/>
          </p:nvPr>
        </p:nvSpPr>
        <p:spPr/>
        <p:txBody>
          <a:bodyPr/>
          <a:lstStyle/>
          <a:p>
            <a:r>
              <a:rPr lang="en-IN" dirty="0"/>
              <a:t>List Important configuration files</a:t>
            </a:r>
          </a:p>
        </p:txBody>
      </p:sp>
    </p:spTree>
    <p:extLst>
      <p:ext uri="{BB962C8B-B14F-4D97-AF65-F5344CB8AC3E}">
        <p14:creationId xmlns:p14="http://schemas.microsoft.com/office/powerpoint/2010/main" val="26052390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B9AF6-7006-4782-839E-866A03164D92}"/>
              </a:ext>
            </a:extLst>
          </p:cNvPr>
          <p:cNvSpPr>
            <a:spLocks noGrp="1"/>
          </p:cNvSpPr>
          <p:nvPr>
            <p:ph sz="quarter" idx="12"/>
          </p:nvPr>
        </p:nvSpPr>
        <p:spPr/>
        <p:txBody>
          <a:bodyPr>
            <a:normAutofit fontScale="92500" lnSpcReduction="20000"/>
          </a:bodyPr>
          <a:lstStyle/>
          <a:p>
            <a:r>
              <a:rPr lang="en-IN" dirty="0"/>
              <a:t>$ </a:t>
            </a:r>
            <a:r>
              <a:rPr lang="en-IN" dirty="0" err="1"/>
              <a:t>sudo</a:t>
            </a:r>
            <a:r>
              <a:rPr lang="en-IN" dirty="0"/>
              <a:t> </a:t>
            </a:r>
            <a:r>
              <a:rPr lang="en-IN" dirty="0" err="1"/>
              <a:t>mkdir</a:t>
            </a:r>
            <a:r>
              <a:rPr lang="en-IN" dirty="0"/>
              <a:t> -p /var/www/test.com</a:t>
            </a:r>
          </a:p>
          <a:p>
            <a:r>
              <a:rPr lang="en-IN" dirty="0"/>
              <a:t>$ cd /var/www/test.com</a:t>
            </a:r>
          </a:p>
          <a:p>
            <a:r>
              <a:rPr lang="en-IN" dirty="0"/>
              <a:t>$ </a:t>
            </a:r>
            <a:r>
              <a:rPr lang="en-IN" dirty="0" err="1"/>
              <a:t>sudo</a:t>
            </a:r>
            <a:r>
              <a:rPr lang="en-IN" dirty="0"/>
              <a:t> nano index.html</a:t>
            </a:r>
          </a:p>
          <a:p>
            <a:r>
              <a:rPr lang="en-US" dirty="0"/>
              <a:t>&lt;head&gt;</a:t>
            </a:r>
          </a:p>
          <a:p>
            <a:r>
              <a:rPr lang="en-US" dirty="0"/>
              <a:t>&lt;title&gt;Test.com index page&lt;/title&gt;</a:t>
            </a:r>
          </a:p>
          <a:p>
            <a:r>
              <a:rPr lang="en-US" dirty="0"/>
              <a:t>&lt;/head&gt;</a:t>
            </a:r>
          </a:p>
          <a:p>
            <a:r>
              <a:rPr lang="en-US" dirty="0"/>
              <a:t>&lt;h1&gt;Hello, welcome to test.com! It works!&lt;/h1&gt;            </a:t>
            </a:r>
          </a:p>
          <a:p>
            <a:r>
              <a:rPr lang="en-US" dirty="0"/>
              <a:t>&lt;h2&gt;That is all I have to say. If you don't see this then it doesn't work.&lt;/h2&gt;</a:t>
            </a:r>
          </a:p>
          <a:p>
            <a:r>
              <a:rPr lang="en-US" dirty="0"/>
              <a:t>&lt;/body&gt;</a:t>
            </a:r>
          </a:p>
          <a:p>
            <a:r>
              <a:rPr lang="en-US" dirty="0"/>
              <a:t>&lt;/html&gt;</a:t>
            </a:r>
            <a:endParaRPr lang="en-IN" dirty="0"/>
          </a:p>
        </p:txBody>
      </p:sp>
      <p:sp>
        <p:nvSpPr>
          <p:cNvPr id="3" name="Title 2">
            <a:extLst>
              <a:ext uri="{FF2B5EF4-FFF2-40B4-BE49-F238E27FC236}">
                <a16:creationId xmlns:a16="http://schemas.microsoft.com/office/drawing/2014/main" id="{3D3C4CF2-89F4-4F0C-9698-8C81FBD9130C}"/>
              </a:ext>
            </a:extLst>
          </p:cNvPr>
          <p:cNvSpPr>
            <a:spLocks noGrp="1"/>
          </p:cNvSpPr>
          <p:nvPr>
            <p:ph type="title"/>
          </p:nvPr>
        </p:nvSpPr>
        <p:spPr/>
        <p:txBody>
          <a:bodyPr/>
          <a:lstStyle/>
          <a:p>
            <a:r>
              <a:rPr lang="en-IN" dirty="0"/>
              <a:t>Modify Default Sites</a:t>
            </a:r>
          </a:p>
        </p:txBody>
      </p:sp>
    </p:spTree>
    <p:extLst>
      <p:ext uri="{BB962C8B-B14F-4D97-AF65-F5344CB8AC3E}">
        <p14:creationId xmlns:p14="http://schemas.microsoft.com/office/powerpoint/2010/main" val="30203170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B9AF6-7006-4782-839E-866A03164D92}"/>
              </a:ext>
            </a:extLst>
          </p:cNvPr>
          <p:cNvSpPr>
            <a:spLocks noGrp="1"/>
          </p:cNvSpPr>
          <p:nvPr>
            <p:ph sz="quarter" idx="12"/>
          </p:nvPr>
        </p:nvSpPr>
        <p:spPr/>
        <p:txBody>
          <a:bodyPr>
            <a:normAutofit fontScale="92500" lnSpcReduction="20000"/>
          </a:bodyPr>
          <a:lstStyle/>
          <a:p>
            <a:r>
              <a:rPr lang="fr-FR" dirty="0"/>
              <a:t>$ cd /</a:t>
            </a:r>
            <a:r>
              <a:rPr lang="fr-FR" dirty="0" err="1"/>
              <a:t>etc</a:t>
            </a:r>
            <a:r>
              <a:rPr lang="fr-FR" dirty="0"/>
              <a:t>/apache2/sites-</a:t>
            </a:r>
            <a:r>
              <a:rPr lang="fr-FR" dirty="0" err="1"/>
              <a:t>available</a:t>
            </a:r>
            <a:r>
              <a:rPr lang="fr-FR" dirty="0"/>
              <a:t>/</a:t>
            </a:r>
          </a:p>
          <a:p>
            <a:r>
              <a:rPr lang="fr-FR" dirty="0"/>
              <a:t>$ </a:t>
            </a:r>
            <a:r>
              <a:rPr lang="fr-FR" dirty="0" err="1"/>
              <a:t>sudo</a:t>
            </a:r>
            <a:r>
              <a:rPr lang="fr-FR" dirty="0"/>
              <a:t> nano </a:t>
            </a:r>
            <a:r>
              <a:rPr lang="fr-FR" dirty="0" err="1"/>
              <a:t>test.com.conf</a:t>
            </a:r>
            <a:endParaRPr lang="fr-FR" dirty="0"/>
          </a:p>
          <a:p>
            <a:r>
              <a:rPr lang="en-IN" dirty="0"/>
              <a:t>&lt;</a:t>
            </a:r>
            <a:r>
              <a:rPr lang="en-IN" dirty="0" err="1"/>
              <a:t>VirtualHost</a:t>
            </a:r>
            <a:r>
              <a:rPr lang="en-IN" dirty="0"/>
              <a:t> *:80&gt;</a:t>
            </a:r>
          </a:p>
          <a:p>
            <a:r>
              <a:rPr lang="en-IN" dirty="0"/>
              <a:t>    </a:t>
            </a:r>
            <a:r>
              <a:rPr lang="en-IN" dirty="0" err="1"/>
              <a:t>ServerAdmin</a:t>
            </a:r>
            <a:r>
              <a:rPr lang="en-IN" dirty="0"/>
              <a:t> </a:t>
            </a:r>
            <a:r>
              <a:rPr lang="en-IN" dirty="0" err="1"/>
              <a:t>carla@localhost</a:t>
            </a:r>
            <a:endParaRPr lang="en-IN" dirty="0"/>
          </a:p>
          <a:p>
            <a:r>
              <a:rPr lang="en-IN" dirty="0"/>
              <a:t>    </a:t>
            </a:r>
            <a:r>
              <a:rPr lang="en-IN" dirty="0" err="1"/>
              <a:t>DocumentRoot</a:t>
            </a:r>
            <a:r>
              <a:rPr lang="en-IN" dirty="0"/>
              <a:t> /var/www/test.com</a:t>
            </a:r>
          </a:p>
          <a:p>
            <a:r>
              <a:rPr lang="en-IN" dirty="0"/>
              <a:t>    </a:t>
            </a:r>
            <a:r>
              <a:rPr lang="en-IN" dirty="0" err="1"/>
              <a:t>ServerName</a:t>
            </a:r>
            <a:r>
              <a:rPr lang="en-IN" dirty="0"/>
              <a:t> test.com</a:t>
            </a:r>
          </a:p>
          <a:p>
            <a:r>
              <a:rPr lang="en-IN" dirty="0"/>
              <a:t>    </a:t>
            </a:r>
            <a:r>
              <a:rPr lang="en-IN" dirty="0" err="1"/>
              <a:t>ServerAlias</a:t>
            </a:r>
            <a:r>
              <a:rPr lang="en-IN" dirty="0"/>
              <a:t> www.test.com</a:t>
            </a:r>
          </a:p>
          <a:p>
            <a:r>
              <a:rPr lang="en-IN" dirty="0"/>
              <a:t>    </a:t>
            </a:r>
            <a:r>
              <a:rPr lang="en-IN" dirty="0" err="1"/>
              <a:t>ErrorLog</a:t>
            </a:r>
            <a:r>
              <a:rPr lang="en-IN" dirty="0"/>
              <a:t> ${APACHE_LOG_DIR}/error.log</a:t>
            </a:r>
          </a:p>
          <a:p>
            <a:r>
              <a:rPr lang="en-IN" dirty="0"/>
              <a:t>    </a:t>
            </a:r>
            <a:r>
              <a:rPr lang="en-IN" dirty="0" err="1"/>
              <a:t>CustomLog</a:t>
            </a:r>
            <a:r>
              <a:rPr lang="en-IN" dirty="0"/>
              <a:t> ${APACHE_LOG_DIR}/access.log combined</a:t>
            </a:r>
          </a:p>
          <a:p>
            <a:r>
              <a:rPr lang="en-IN" dirty="0"/>
              <a:t>&lt;/</a:t>
            </a:r>
            <a:r>
              <a:rPr lang="en-IN" dirty="0" err="1"/>
              <a:t>VirtualHost</a:t>
            </a:r>
            <a:r>
              <a:rPr lang="en-IN" dirty="0"/>
              <a:t>&gt;</a:t>
            </a:r>
          </a:p>
        </p:txBody>
      </p:sp>
      <p:sp>
        <p:nvSpPr>
          <p:cNvPr id="3" name="Title 2">
            <a:extLst>
              <a:ext uri="{FF2B5EF4-FFF2-40B4-BE49-F238E27FC236}">
                <a16:creationId xmlns:a16="http://schemas.microsoft.com/office/drawing/2014/main" id="{3D3C4CF2-89F4-4F0C-9698-8C81FBD9130C}"/>
              </a:ext>
            </a:extLst>
          </p:cNvPr>
          <p:cNvSpPr>
            <a:spLocks noGrp="1"/>
          </p:cNvSpPr>
          <p:nvPr>
            <p:ph type="title"/>
          </p:nvPr>
        </p:nvSpPr>
        <p:spPr/>
        <p:txBody>
          <a:bodyPr/>
          <a:lstStyle/>
          <a:p>
            <a:r>
              <a:rPr lang="en-IN" dirty="0"/>
              <a:t>Modify Default Sites</a:t>
            </a:r>
          </a:p>
        </p:txBody>
      </p:sp>
    </p:spTree>
    <p:extLst>
      <p:ext uri="{BB962C8B-B14F-4D97-AF65-F5344CB8AC3E}">
        <p14:creationId xmlns:p14="http://schemas.microsoft.com/office/powerpoint/2010/main" val="4194209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B9AF6-7006-4782-839E-866A03164D92}"/>
              </a:ext>
            </a:extLst>
          </p:cNvPr>
          <p:cNvSpPr>
            <a:spLocks noGrp="1"/>
          </p:cNvSpPr>
          <p:nvPr>
            <p:ph sz="quarter" idx="12"/>
          </p:nvPr>
        </p:nvSpPr>
        <p:spPr/>
        <p:txBody>
          <a:bodyPr>
            <a:normAutofit/>
          </a:bodyPr>
          <a:lstStyle/>
          <a:p>
            <a:r>
              <a:rPr lang="en-US" dirty="0"/>
              <a:t>$ </a:t>
            </a:r>
            <a:r>
              <a:rPr lang="en-US" dirty="0" err="1"/>
              <a:t>sudo</a:t>
            </a:r>
            <a:r>
              <a:rPr lang="en-US" dirty="0"/>
              <a:t> a2ensite </a:t>
            </a:r>
            <a:r>
              <a:rPr lang="en-US" dirty="0" err="1"/>
              <a:t>test.com.conf</a:t>
            </a:r>
            <a:endParaRPr lang="en-US" dirty="0"/>
          </a:p>
          <a:p>
            <a:r>
              <a:rPr lang="en-US" dirty="0"/>
              <a:t>Enabling site test.com.</a:t>
            </a:r>
          </a:p>
          <a:p>
            <a:r>
              <a:rPr lang="en-US" dirty="0"/>
              <a:t>To activate the new configuration, you need to run:</a:t>
            </a:r>
          </a:p>
          <a:p>
            <a:r>
              <a:rPr lang="en-US" dirty="0"/>
              <a:t>  service apache2 reload</a:t>
            </a:r>
            <a:endParaRPr lang="en-IN" dirty="0"/>
          </a:p>
        </p:txBody>
      </p:sp>
      <p:sp>
        <p:nvSpPr>
          <p:cNvPr id="3" name="Title 2">
            <a:extLst>
              <a:ext uri="{FF2B5EF4-FFF2-40B4-BE49-F238E27FC236}">
                <a16:creationId xmlns:a16="http://schemas.microsoft.com/office/drawing/2014/main" id="{3D3C4CF2-89F4-4F0C-9698-8C81FBD9130C}"/>
              </a:ext>
            </a:extLst>
          </p:cNvPr>
          <p:cNvSpPr>
            <a:spLocks noGrp="1"/>
          </p:cNvSpPr>
          <p:nvPr>
            <p:ph type="title"/>
          </p:nvPr>
        </p:nvSpPr>
        <p:spPr/>
        <p:txBody>
          <a:bodyPr/>
          <a:lstStyle/>
          <a:p>
            <a:r>
              <a:rPr lang="en-IN" dirty="0"/>
              <a:t>Modify Default Sites</a:t>
            </a:r>
          </a:p>
        </p:txBody>
      </p:sp>
    </p:spTree>
    <p:extLst>
      <p:ext uri="{BB962C8B-B14F-4D97-AF65-F5344CB8AC3E}">
        <p14:creationId xmlns:p14="http://schemas.microsoft.com/office/powerpoint/2010/main" val="22083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Apache runs on Linux and other Unix systems.</a:t>
            </a:r>
          </a:p>
          <a:p>
            <a:r>
              <a:rPr lang="en-US" sz="2600" dirty="0">
                <a:solidFill>
                  <a:schemeClr val="tx1"/>
                </a:solidFill>
              </a:rPr>
              <a:t>Apache also runs on Windows.</a:t>
            </a:r>
          </a:p>
          <a:p>
            <a:r>
              <a:rPr lang="en-US" sz="2600" dirty="0">
                <a:solidFill>
                  <a:schemeClr val="tx1"/>
                </a:solidFill>
              </a:rPr>
              <a:t> Installing Apache</a:t>
            </a:r>
          </a:p>
          <a:p>
            <a:r>
              <a:rPr lang="en-US" sz="2600" dirty="0">
                <a:solidFill>
                  <a:schemeClr val="tx1"/>
                </a:solidFill>
              </a:rPr>
              <a:t>To install Apache, install the latest meta-package apache2 by running:</a:t>
            </a:r>
          </a:p>
          <a:p>
            <a:pPr lvl="1"/>
            <a:r>
              <a:rPr lang="en-US" dirty="0">
                <a:solidFill>
                  <a:schemeClr val="tx1"/>
                </a:solidFill>
              </a:rPr>
              <a:t>sudo apt update</a:t>
            </a:r>
          </a:p>
          <a:p>
            <a:pPr lvl="1"/>
            <a:r>
              <a:rPr lang="en-US" dirty="0">
                <a:solidFill>
                  <a:schemeClr val="tx1"/>
                </a:solidFill>
              </a:rPr>
              <a:t>sudo apt install apache2</a:t>
            </a:r>
          </a:p>
          <a:p>
            <a:pPr lvl="1"/>
            <a:r>
              <a:rPr lang="en-US" dirty="0">
                <a:solidFill>
                  <a:schemeClr val="tx1"/>
                </a:solidFill>
              </a:rPr>
              <a:t>Adjusting Firewall</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app list</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allow 'apache'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18756012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Web Server Administration</a:t>
            </a:r>
          </a:p>
          <a:p>
            <a:pPr lvl="1"/>
            <a:r>
              <a:rPr lang="en-US" dirty="0"/>
              <a:t>Apache virtual host workflow and configuration in detail</a:t>
            </a:r>
          </a:p>
          <a:p>
            <a:pPr lvl="1"/>
            <a:r>
              <a:rPr lang="en-US" dirty="0"/>
              <a:t>Apache MPM configurations and usages</a:t>
            </a:r>
          </a:p>
          <a:p>
            <a:pPr lvl="1"/>
            <a:r>
              <a:rPr lang="en-US" dirty="0"/>
              <a:t> Server capacity (like RAM, ROM) needed for n number of users (say n=3000+).</a:t>
            </a:r>
          </a:p>
          <a:p>
            <a:pPr lvl="1"/>
            <a:r>
              <a:rPr lang="en-US" dirty="0"/>
              <a:t> Apache tuning when there is high server load</a:t>
            </a:r>
          </a:p>
          <a:p>
            <a:pPr lvl="1"/>
            <a:r>
              <a:rPr lang="en-US" dirty="0"/>
              <a:t> Other Apache mechanism for handling uncertain situations</a:t>
            </a:r>
          </a:p>
          <a:p>
            <a:pPr lvl="1"/>
            <a:endParaRPr lang="en-US" dirty="0"/>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Apache runs on Linux and other Unix systems.</a:t>
            </a:r>
          </a:p>
          <a:p>
            <a:r>
              <a:rPr lang="en-US" sz="2600" dirty="0">
                <a:solidFill>
                  <a:schemeClr val="tx1"/>
                </a:solidFill>
              </a:rPr>
              <a:t>Apache also runs on Windows.</a:t>
            </a:r>
          </a:p>
          <a:p>
            <a:r>
              <a:rPr lang="en-US" sz="2600" dirty="0">
                <a:solidFill>
                  <a:schemeClr val="tx1"/>
                </a:solidFill>
              </a:rPr>
              <a:t> Installing Apache</a:t>
            </a:r>
          </a:p>
          <a:p>
            <a:r>
              <a:rPr lang="en-US" sz="2600" dirty="0">
                <a:solidFill>
                  <a:schemeClr val="tx1"/>
                </a:solidFill>
              </a:rPr>
              <a:t>To install Apache, install the latest meta-package apache2 by running:</a:t>
            </a:r>
          </a:p>
          <a:p>
            <a:pPr lvl="1"/>
            <a:r>
              <a:rPr lang="en-US" dirty="0">
                <a:solidFill>
                  <a:schemeClr val="tx1"/>
                </a:solidFill>
              </a:rPr>
              <a:t>sudo apt update</a:t>
            </a:r>
          </a:p>
          <a:p>
            <a:pPr lvl="1"/>
            <a:r>
              <a:rPr lang="en-US" dirty="0">
                <a:solidFill>
                  <a:schemeClr val="tx1"/>
                </a:solidFill>
              </a:rPr>
              <a:t>sudo apt install apache2</a:t>
            </a:r>
          </a:p>
          <a:p>
            <a:pPr lvl="1"/>
            <a:r>
              <a:rPr lang="en-US" dirty="0">
                <a:solidFill>
                  <a:schemeClr val="tx1"/>
                </a:solidFill>
              </a:rPr>
              <a:t>Adjusting Firewall</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app list</a:t>
            </a:r>
          </a:p>
          <a:p>
            <a:pPr marL="225425" lvl="1" indent="0">
              <a:buNone/>
            </a:pPr>
            <a:r>
              <a:rPr lang="en-US" b="1" dirty="0">
                <a:solidFill>
                  <a:srgbClr val="FF0000"/>
                </a:solidFill>
              </a:rPr>
              <a:t>    sudo </a:t>
            </a:r>
            <a:r>
              <a:rPr lang="en-US" b="1" dirty="0" err="1">
                <a:solidFill>
                  <a:srgbClr val="FF0000"/>
                </a:solidFill>
              </a:rPr>
              <a:t>ufw</a:t>
            </a:r>
            <a:r>
              <a:rPr lang="en-US" b="1" dirty="0">
                <a:solidFill>
                  <a:srgbClr val="FF0000"/>
                </a:solidFill>
              </a:rPr>
              <a:t> allow 'apache'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152006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09A0D-C65A-4C71-9BF5-B093D4CD4205}"/>
              </a:ext>
            </a:extLst>
          </p:cNvPr>
          <p:cNvSpPr>
            <a:spLocks noGrp="1"/>
          </p:cNvSpPr>
          <p:nvPr>
            <p:ph sz="quarter" idx="12"/>
          </p:nvPr>
        </p:nvSpPr>
        <p:spPr/>
        <p:txBody>
          <a:bodyPr/>
          <a:lstStyle/>
          <a:p>
            <a:r>
              <a:rPr lang="en-US" dirty="0"/>
              <a:t> sudo </a:t>
            </a:r>
            <a:r>
              <a:rPr lang="en-US" dirty="0" err="1"/>
              <a:t>ufw</a:t>
            </a:r>
            <a:r>
              <a:rPr lang="en-US" dirty="0"/>
              <a:t> status</a:t>
            </a:r>
          </a:p>
          <a:p>
            <a:r>
              <a:rPr lang="en-US" dirty="0"/>
              <a:t>sudo service apache2 start</a:t>
            </a:r>
          </a:p>
          <a:p>
            <a:r>
              <a:rPr lang="en-US" dirty="0"/>
              <a:t>sudo service --status-all</a:t>
            </a:r>
          </a:p>
          <a:p>
            <a:r>
              <a:rPr lang="en-US" dirty="0"/>
              <a:t>sudo vi /</a:t>
            </a:r>
            <a:r>
              <a:rPr lang="en-US" dirty="0" err="1"/>
              <a:t>etc</a:t>
            </a:r>
            <a:r>
              <a:rPr lang="en-US" dirty="0"/>
              <a:t>/apache2/</a:t>
            </a:r>
            <a:r>
              <a:rPr lang="en-US" dirty="0" err="1"/>
              <a:t>ports.conf</a:t>
            </a:r>
            <a:r>
              <a:rPr lang="en-US" dirty="0"/>
              <a:t> //to change port number </a:t>
            </a:r>
          </a:p>
          <a:p>
            <a:r>
              <a:rPr lang="en-US" dirty="0"/>
              <a:t>#to suppress warning when we start server</a:t>
            </a:r>
          </a:p>
          <a:p>
            <a:r>
              <a:rPr lang="en-US" dirty="0"/>
              <a:t>#add this in </a:t>
            </a:r>
            <a:r>
              <a:rPr lang="en-US" dirty="0" err="1"/>
              <a:t>ports.conf</a:t>
            </a:r>
            <a:endParaRPr lang="en-US" dirty="0"/>
          </a:p>
          <a:p>
            <a:r>
              <a:rPr lang="it-IT" b="1" dirty="0">
                <a:solidFill>
                  <a:srgbClr val="FF0000"/>
                </a:solidFill>
              </a:rPr>
              <a:t>AcceptFilter https none</a:t>
            </a:r>
          </a:p>
          <a:p>
            <a:r>
              <a:rPr lang="it-IT" b="1" dirty="0">
                <a:solidFill>
                  <a:srgbClr val="FF0000"/>
                </a:solidFill>
              </a:rPr>
              <a:t>AcceptFilter http none</a:t>
            </a:r>
            <a:endParaRPr lang="en-IN" b="1" dirty="0">
              <a:solidFill>
                <a:srgbClr val="FF0000"/>
              </a:solidFill>
            </a:endParaRPr>
          </a:p>
        </p:txBody>
      </p:sp>
      <p:sp>
        <p:nvSpPr>
          <p:cNvPr id="2" name="Title 1">
            <a:extLst>
              <a:ext uri="{FF2B5EF4-FFF2-40B4-BE49-F238E27FC236}">
                <a16:creationId xmlns:a16="http://schemas.microsoft.com/office/drawing/2014/main" id="{CF7923E8-3488-432A-9335-D2ADC3BABB52}"/>
              </a:ext>
            </a:extLst>
          </p:cNvPr>
          <p:cNvSpPr>
            <a:spLocks noGrp="1"/>
          </p:cNvSpPr>
          <p:nvPr>
            <p:ph type="title"/>
          </p:nvPr>
        </p:nvSpPr>
        <p:spPr/>
        <p:txBody>
          <a:bodyPr/>
          <a:lstStyle/>
          <a:p>
            <a:r>
              <a:rPr lang="en-IN" dirty="0"/>
              <a:t>Apache Rocks On</a:t>
            </a:r>
          </a:p>
        </p:txBody>
      </p:sp>
    </p:spTree>
    <p:extLst>
      <p:ext uri="{BB962C8B-B14F-4D97-AF65-F5344CB8AC3E}">
        <p14:creationId xmlns:p14="http://schemas.microsoft.com/office/powerpoint/2010/main" val="1190228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01FADE-9638-4A2C-B20C-02E4297E7489}"/>
              </a:ext>
            </a:extLst>
          </p:cNvPr>
          <p:cNvPicPr>
            <a:picLocks noChangeAspect="1"/>
          </p:cNvPicPr>
          <p:nvPr/>
        </p:nvPicPr>
        <p:blipFill rotWithShape="1">
          <a:blip r:embed="rId2"/>
          <a:srcRect t="4075" r="1666" b="5555"/>
          <a:stretch/>
        </p:blipFill>
        <p:spPr>
          <a:xfrm>
            <a:off x="9331" y="1219200"/>
            <a:ext cx="9144000" cy="5562600"/>
          </a:xfrm>
          <a:prstGeom prst="rect">
            <a:avLst/>
          </a:prstGeom>
        </p:spPr>
      </p:pic>
    </p:spTree>
    <p:extLst>
      <p:ext uri="{BB962C8B-B14F-4D97-AF65-F5344CB8AC3E}">
        <p14:creationId xmlns:p14="http://schemas.microsoft.com/office/powerpoint/2010/main" val="3976683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3843-08EC-4BEF-8453-58E75EE9DFEE}"/>
              </a:ext>
            </a:extLst>
          </p:cNvPr>
          <p:cNvSpPr>
            <a:spLocks noGrp="1"/>
          </p:cNvSpPr>
          <p:nvPr>
            <p:ph type="title"/>
          </p:nvPr>
        </p:nvSpPr>
        <p:spPr/>
        <p:txBody>
          <a:bodyPr/>
          <a:lstStyle/>
          <a:p>
            <a:r>
              <a:rPr lang="en-IN" dirty="0"/>
              <a:t>Apache: The Beginning</a:t>
            </a:r>
          </a:p>
        </p:txBody>
      </p:sp>
      <p:sp>
        <p:nvSpPr>
          <p:cNvPr id="3" name="Content Placeholder 2">
            <a:extLst>
              <a:ext uri="{FF2B5EF4-FFF2-40B4-BE49-F238E27FC236}">
                <a16:creationId xmlns:a16="http://schemas.microsoft.com/office/drawing/2014/main" id="{7F4FBF42-E077-44E8-97D6-6E4EDD98E7F8}"/>
              </a:ext>
            </a:extLst>
          </p:cNvPr>
          <p:cNvSpPr>
            <a:spLocks noGrp="1"/>
          </p:cNvSpPr>
          <p:nvPr>
            <p:ph sz="quarter" idx="12"/>
          </p:nvPr>
        </p:nvSpPr>
        <p:spPr>
          <a:xfrm>
            <a:off x="457201" y="1381124"/>
            <a:ext cx="8228012" cy="5019675"/>
          </a:xfrm>
        </p:spPr>
        <p:txBody>
          <a:bodyPr>
            <a:normAutofit fontScale="92500" lnSpcReduction="10000"/>
          </a:bodyPr>
          <a:lstStyle/>
          <a:p>
            <a:r>
              <a:rPr lang="en-US" dirty="0"/>
              <a:t>In the early days of the Web, the National Center for Super Computing Applications (NCSA) created a Web server that became the number one Web server in early 1995.</a:t>
            </a:r>
          </a:p>
          <a:p>
            <a:r>
              <a:rPr lang="en-US" dirty="0"/>
              <a:t>However, the primary developer of the NCSA Web server left NCSA about the same time, and the server project began to stall. </a:t>
            </a:r>
          </a:p>
          <a:p>
            <a:r>
              <a:rPr lang="en-US" dirty="0"/>
              <a:t>In the meantime, people who were using the NCSA Web server began to exchange their own patches for the server and soon realized that a forum to manage the patches was necessary. </a:t>
            </a:r>
          </a:p>
          <a:p>
            <a:r>
              <a:rPr lang="en-US" b="1" dirty="0">
                <a:solidFill>
                  <a:srgbClr val="00B050"/>
                </a:solidFill>
              </a:rPr>
              <a:t>The Apache Group was born</a:t>
            </a:r>
            <a:r>
              <a:rPr lang="en-US" dirty="0"/>
              <a:t>. The group used the NCSA Web server code and gave birth to a new Web server called Apache. </a:t>
            </a:r>
          </a:p>
        </p:txBody>
      </p:sp>
    </p:spTree>
    <p:extLst>
      <p:ext uri="{BB962C8B-B14F-4D97-AF65-F5344CB8AC3E}">
        <p14:creationId xmlns:p14="http://schemas.microsoft.com/office/powerpoint/2010/main" val="340134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3843-08EC-4BEF-8453-58E75EE9DFEE}"/>
              </a:ext>
            </a:extLst>
          </p:cNvPr>
          <p:cNvSpPr>
            <a:spLocks noGrp="1"/>
          </p:cNvSpPr>
          <p:nvPr>
            <p:ph type="title"/>
          </p:nvPr>
        </p:nvSpPr>
        <p:spPr/>
        <p:txBody>
          <a:bodyPr/>
          <a:lstStyle/>
          <a:p>
            <a:r>
              <a:rPr lang="en-IN" dirty="0"/>
              <a:t>Apache: The Beginning</a:t>
            </a:r>
          </a:p>
        </p:txBody>
      </p:sp>
      <p:sp>
        <p:nvSpPr>
          <p:cNvPr id="3" name="Content Placeholder 2">
            <a:extLst>
              <a:ext uri="{FF2B5EF4-FFF2-40B4-BE49-F238E27FC236}">
                <a16:creationId xmlns:a16="http://schemas.microsoft.com/office/drawing/2014/main" id="{7F4FBF42-E077-44E8-97D6-6E4EDD98E7F8}"/>
              </a:ext>
            </a:extLst>
          </p:cNvPr>
          <p:cNvSpPr>
            <a:spLocks noGrp="1"/>
          </p:cNvSpPr>
          <p:nvPr>
            <p:ph sz="quarter" idx="12"/>
          </p:nvPr>
        </p:nvSpPr>
        <p:spPr>
          <a:xfrm>
            <a:off x="457201" y="1381124"/>
            <a:ext cx="8228012" cy="5019675"/>
          </a:xfrm>
        </p:spPr>
        <p:txBody>
          <a:bodyPr>
            <a:normAutofit/>
          </a:bodyPr>
          <a:lstStyle/>
          <a:p>
            <a:r>
              <a:rPr lang="en-US" dirty="0"/>
              <a:t>Originally derived from the core code of the NCSA Web server and a bunch of patches, the Apache server is now the talk of the Web server community. </a:t>
            </a:r>
          </a:p>
          <a:p>
            <a:r>
              <a:rPr lang="en-US" dirty="0"/>
              <a:t>In three short years, it acquired the lead server role in the market.</a:t>
            </a:r>
          </a:p>
        </p:txBody>
      </p:sp>
    </p:spTree>
    <p:extLst>
      <p:ext uri="{BB962C8B-B14F-4D97-AF65-F5344CB8AC3E}">
        <p14:creationId xmlns:p14="http://schemas.microsoft.com/office/powerpoint/2010/main" val="247224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3843-08EC-4BEF-8453-58E75EE9DFEE}"/>
              </a:ext>
            </a:extLst>
          </p:cNvPr>
          <p:cNvSpPr>
            <a:spLocks noGrp="1"/>
          </p:cNvSpPr>
          <p:nvPr>
            <p:ph type="title"/>
          </p:nvPr>
        </p:nvSpPr>
        <p:spPr/>
        <p:txBody>
          <a:bodyPr/>
          <a:lstStyle/>
          <a:p>
            <a:r>
              <a:rPr lang="en-IN" dirty="0"/>
              <a:t>Apache: The Beginning</a:t>
            </a:r>
          </a:p>
        </p:txBody>
      </p:sp>
      <p:sp>
        <p:nvSpPr>
          <p:cNvPr id="3" name="Content Placeholder 2">
            <a:extLst>
              <a:ext uri="{FF2B5EF4-FFF2-40B4-BE49-F238E27FC236}">
                <a16:creationId xmlns:a16="http://schemas.microsoft.com/office/drawing/2014/main" id="{7F4FBF42-E077-44E8-97D6-6E4EDD98E7F8}"/>
              </a:ext>
            </a:extLst>
          </p:cNvPr>
          <p:cNvSpPr>
            <a:spLocks noGrp="1"/>
          </p:cNvSpPr>
          <p:nvPr>
            <p:ph sz="quarter" idx="12"/>
          </p:nvPr>
        </p:nvSpPr>
        <p:spPr>
          <a:xfrm>
            <a:off x="457201" y="1381124"/>
            <a:ext cx="8228012" cy="5019675"/>
          </a:xfrm>
        </p:spPr>
        <p:txBody>
          <a:bodyPr>
            <a:normAutofit fontScale="92500" lnSpcReduction="20000"/>
          </a:bodyPr>
          <a:lstStyle/>
          <a:p>
            <a:r>
              <a:rPr lang="en-US" b="1" dirty="0">
                <a:solidFill>
                  <a:srgbClr val="00B050"/>
                </a:solidFill>
              </a:rPr>
              <a:t>The very first version (0.6.2) </a:t>
            </a:r>
            <a:r>
              <a:rPr lang="en-US" dirty="0"/>
              <a:t>of publicly distributed Apache was released in April 1995. </a:t>
            </a:r>
          </a:p>
          <a:p>
            <a:r>
              <a:rPr lang="en-US" dirty="0"/>
              <a:t>The 1.0 version was released on December 1, 1995. </a:t>
            </a:r>
          </a:p>
          <a:p>
            <a:r>
              <a:rPr lang="en-US" dirty="0"/>
              <a:t>The Apache Group has expanded and incorporated as a nonprofit group. </a:t>
            </a:r>
          </a:p>
          <a:p>
            <a:r>
              <a:rPr lang="en-US" dirty="0"/>
              <a:t>The group operates entirely via the Internet. </a:t>
            </a:r>
          </a:p>
          <a:p>
            <a:r>
              <a:rPr lang="en-US" dirty="0"/>
              <a:t>However, the development of the Apache server is not limited in any way by the group.</a:t>
            </a:r>
          </a:p>
          <a:p>
            <a:r>
              <a:rPr lang="en-US" dirty="0"/>
              <a:t>Anyone who has the know-how to participate in the development of the server or its component modules is welcome to do so, although the group is the final authority on what gets included in the standard distribution of what is known as the Apache Web server. </a:t>
            </a:r>
          </a:p>
        </p:txBody>
      </p:sp>
    </p:spTree>
    <p:extLst>
      <p:ext uri="{BB962C8B-B14F-4D97-AF65-F5344CB8AC3E}">
        <p14:creationId xmlns:p14="http://schemas.microsoft.com/office/powerpoint/2010/main" val="1395727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Introduction to Apache</a:t>
            </a:r>
          </a:p>
          <a:p>
            <a:r>
              <a:rPr lang="en-IN" dirty="0"/>
              <a:t>Installing Apache</a:t>
            </a:r>
          </a:p>
          <a:p>
            <a:r>
              <a:rPr lang="en-IN" dirty="0"/>
              <a:t>Managing Apache</a:t>
            </a:r>
          </a:p>
          <a:p>
            <a:r>
              <a:rPr lang="en-IN" dirty="0"/>
              <a:t>Modules &amp; directives</a:t>
            </a:r>
          </a:p>
          <a:p>
            <a:r>
              <a:rPr lang="en-IN" dirty="0"/>
              <a:t>Configuring Apache</a:t>
            </a:r>
          </a:p>
          <a:p>
            <a:r>
              <a:rPr lang="en-IN" dirty="0"/>
              <a:t>Security</a:t>
            </a:r>
          </a:p>
          <a:p>
            <a:r>
              <a:rPr lang="en-US" dirty="0"/>
              <a:t>Secure sockets layer (</a:t>
            </a:r>
            <a:r>
              <a:rPr lang="en-US" dirty="0" err="1"/>
              <a:t>ssl</a:t>
            </a:r>
            <a:r>
              <a:rPr lang="en-US" dirty="0"/>
              <a:t>) security</a:t>
            </a:r>
            <a:endParaRPr lang="en-IN" dirty="0"/>
          </a:p>
          <a:p>
            <a:endParaRPr lang="en-IN" dirty="0"/>
          </a:p>
        </p:txBody>
      </p:sp>
      <p:sp>
        <p:nvSpPr>
          <p:cNvPr id="3" name="Title 2"/>
          <p:cNvSpPr>
            <a:spLocks noGrp="1"/>
          </p:cNvSpPr>
          <p:nvPr>
            <p:ph type="title"/>
          </p:nvPr>
        </p:nvSpPr>
        <p:spPr/>
        <p:txBody>
          <a:bodyPr/>
          <a:lstStyle/>
          <a:p>
            <a:r>
              <a:rPr lang="en-IN" dirty="0"/>
              <a:t>Apache 2 Administration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3843-08EC-4BEF-8453-58E75EE9DFEE}"/>
              </a:ext>
            </a:extLst>
          </p:cNvPr>
          <p:cNvSpPr>
            <a:spLocks noGrp="1"/>
          </p:cNvSpPr>
          <p:nvPr>
            <p:ph type="title"/>
          </p:nvPr>
        </p:nvSpPr>
        <p:spPr/>
        <p:txBody>
          <a:bodyPr/>
          <a:lstStyle/>
          <a:p>
            <a:r>
              <a:rPr lang="en-IN" dirty="0"/>
              <a:t>Apache: The Beginning</a:t>
            </a:r>
          </a:p>
        </p:txBody>
      </p:sp>
      <p:sp>
        <p:nvSpPr>
          <p:cNvPr id="3" name="Content Placeholder 2">
            <a:extLst>
              <a:ext uri="{FF2B5EF4-FFF2-40B4-BE49-F238E27FC236}">
                <a16:creationId xmlns:a16="http://schemas.microsoft.com/office/drawing/2014/main" id="{7F4FBF42-E077-44E8-97D6-6E4EDD98E7F8}"/>
              </a:ext>
            </a:extLst>
          </p:cNvPr>
          <p:cNvSpPr>
            <a:spLocks noGrp="1"/>
          </p:cNvSpPr>
          <p:nvPr>
            <p:ph sz="quarter" idx="12"/>
          </p:nvPr>
        </p:nvSpPr>
        <p:spPr>
          <a:xfrm>
            <a:off x="457201" y="1381124"/>
            <a:ext cx="8228012" cy="5019675"/>
          </a:xfrm>
        </p:spPr>
        <p:txBody>
          <a:bodyPr>
            <a:normAutofit/>
          </a:bodyPr>
          <a:lstStyle/>
          <a:p>
            <a:r>
              <a:rPr lang="en-US" dirty="0"/>
              <a:t>This allows literally thousands of developers around the world to come up with new features, bug fixes, ports to new platforms, and more. </a:t>
            </a:r>
          </a:p>
          <a:p>
            <a:r>
              <a:rPr lang="en-US" dirty="0"/>
              <a:t>When new code is submitted to the Apache Group, the group members investigate the details, perform tests, and do quality control checks. If they are satisfied, </a:t>
            </a:r>
            <a:r>
              <a:rPr lang="en-US" dirty="0">
                <a:solidFill>
                  <a:srgbClr val="00B050"/>
                </a:solidFill>
              </a:rPr>
              <a:t>the code is integrated into the main Apache distribution</a:t>
            </a:r>
            <a:r>
              <a:rPr lang="en-US" dirty="0"/>
              <a:t>.</a:t>
            </a:r>
          </a:p>
        </p:txBody>
      </p:sp>
    </p:spTree>
    <p:extLst>
      <p:ext uri="{BB962C8B-B14F-4D97-AF65-F5344CB8AC3E}">
        <p14:creationId xmlns:p14="http://schemas.microsoft.com/office/powerpoint/2010/main" val="1371205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Apache Web Server">
            <a:extLst>
              <a:ext uri="{FF2B5EF4-FFF2-40B4-BE49-F238E27FC236}">
                <a16:creationId xmlns:a16="http://schemas.microsoft.com/office/drawing/2014/main" id="{52CAF70D-9337-45CA-8EF8-D78056F8D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478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0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620ACF-0474-4600-8BBE-A189E0387879}"/>
              </a:ext>
            </a:extLst>
          </p:cNvPr>
          <p:cNvSpPr>
            <a:spLocks noGrp="1"/>
          </p:cNvSpPr>
          <p:nvPr>
            <p:ph type="title"/>
          </p:nvPr>
        </p:nvSpPr>
        <p:spPr/>
        <p:txBody>
          <a:bodyPr/>
          <a:lstStyle/>
          <a:p>
            <a:r>
              <a:rPr lang="en-IN" dirty="0"/>
              <a:t>Apache vs IIS</a:t>
            </a:r>
          </a:p>
        </p:txBody>
      </p:sp>
      <p:graphicFrame>
        <p:nvGraphicFramePr>
          <p:cNvPr id="4" name="Table 3">
            <a:extLst>
              <a:ext uri="{FF2B5EF4-FFF2-40B4-BE49-F238E27FC236}">
                <a16:creationId xmlns:a16="http://schemas.microsoft.com/office/drawing/2014/main" id="{05C257F5-0432-4A42-9E05-A7F33E4EA12A}"/>
              </a:ext>
            </a:extLst>
          </p:cNvPr>
          <p:cNvGraphicFramePr>
            <a:graphicFrameLocks noGrp="1"/>
          </p:cNvGraphicFramePr>
          <p:nvPr>
            <p:extLst>
              <p:ext uri="{D42A27DB-BD31-4B8C-83A1-F6EECF244321}">
                <p14:modId xmlns:p14="http://schemas.microsoft.com/office/powerpoint/2010/main" val="4241823720"/>
              </p:ext>
            </p:extLst>
          </p:nvPr>
        </p:nvGraphicFramePr>
        <p:xfrm>
          <a:off x="533400" y="1524000"/>
          <a:ext cx="8077199" cy="4829197"/>
        </p:xfrm>
        <a:graphic>
          <a:graphicData uri="http://schemas.openxmlformats.org/drawingml/2006/table">
            <a:tbl>
              <a:tblPr/>
              <a:tblGrid>
                <a:gridCol w="1978089">
                  <a:extLst>
                    <a:ext uri="{9D8B030D-6E8A-4147-A177-3AD203B41FA5}">
                      <a16:colId xmlns:a16="http://schemas.microsoft.com/office/drawing/2014/main" val="2435744603"/>
                    </a:ext>
                  </a:extLst>
                </a:gridCol>
                <a:gridCol w="3131977">
                  <a:extLst>
                    <a:ext uri="{9D8B030D-6E8A-4147-A177-3AD203B41FA5}">
                      <a16:colId xmlns:a16="http://schemas.microsoft.com/office/drawing/2014/main" val="3009167888"/>
                    </a:ext>
                  </a:extLst>
                </a:gridCol>
                <a:gridCol w="2967133">
                  <a:extLst>
                    <a:ext uri="{9D8B030D-6E8A-4147-A177-3AD203B41FA5}">
                      <a16:colId xmlns:a16="http://schemas.microsoft.com/office/drawing/2014/main" val="1621840421"/>
                    </a:ext>
                  </a:extLst>
                </a:gridCol>
              </a:tblGrid>
              <a:tr h="323285">
                <a:tc>
                  <a:txBody>
                    <a:bodyPr/>
                    <a:lstStyle/>
                    <a:p>
                      <a:pPr fontAlgn="t"/>
                      <a:r>
                        <a:rPr lang="en-IN" sz="1500" b="1">
                          <a:effectLst/>
                        </a:rPr>
                        <a:t>Feature</a:t>
                      </a:r>
                      <a:endParaRPr lang="en-IN" sz="1500">
                        <a:effectLst/>
                      </a:endParaRPr>
                    </a:p>
                  </a:txBody>
                  <a:tcPr marL="49736" marR="49736" marT="49736" marB="49736">
                    <a:lnL>
                      <a:noFill/>
                    </a:lnL>
                    <a:lnR>
                      <a:noFill/>
                    </a:lnR>
                    <a:lnT w="7620" cap="flat" cmpd="sng" algn="ctr">
                      <a:solidFill>
                        <a:srgbClr val="2C3238"/>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b="1">
                          <a:effectLst/>
                        </a:rPr>
                        <a:t>IIS</a:t>
                      </a:r>
                      <a:endParaRPr lang="en-IN" sz="1500">
                        <a:effectLst/>
                      </a:endParaRPr>
                    </a:p>
                  </a:txBody>
                  <a:tcPr marL="49736" marR="49736" marT="49736" marB="49736">
                    <a:lnL>
                      <a:noFill/>
                    </a:lnL>
                    <a:lnR>
                      <a:noFill/>
                    </a:lnR>
                    <a:lnT w="7620" cap="flat" cmpd="sng" algn="ctr">
                      <a:solidFill>
                        <a:srgbClr val="2C3238"/>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b="1">
                          <a:effectLst/>
                        </a:rPr>
                        <a:t>Apache</a:t>
                      </a:r>
                      <a:endParaRPr lang="en-IN" sz="1500">
                        <a:effectLst/>
                      </a:endParaRPr>
                    </a:p>
                  </a:txBody>
                  <a:tcPr marL="49736" marR="49736" marT="49736" marB="49736">
                    <a:lnL>
                      <a:noFill/>
                    </a:lnL>
                    <a:lnR>
                      <a:noFill/>
                    </a:lnR>
                    <a:lnT w="7620" cap="flat" cmpd="sng" algn="ctr">
                      <a:solidFill>
                        <a:srgbClr val="2C3238"/>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168651808"/>
                  </a:ext>
                </a:extLst>
              </a:tr>
              <a:tr h="770911">
                <a:tc>
                  <a:txBody>
                    <a:bodyPr/>
                    <a:lstStyle/>
                    <a:p>
                      <a:pPr fontAlgn="t"/>
                      <a:r>
                        <a:rPr lang="en-IN" sz="1500" b="1">
                          <a:effectLst/>
                        </a:rPr>
                        <a:t>Supported OS</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Windows</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500">
                          <a:effectLst/>
                        </a:rPr>
                        <a:t>Linux, Unix, Windows, Mac OS</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300871225"/>
                  </a:ext>
                </a:extLst>
              </a:tr>
              <a:tr h="770911">
                <a:tc>
                  <a:txBody>
                    <a:bodyPr/>
                    <a:lstStyle/>
                    <a:p>
                      <a:pPr fontAlgn="t"/>
                      <a:r>
                        <a:rPr lang="en-IN" sz="1500" b="1">
                          <a:effectLst/>
                        </a:rPr>
                        <a:t>User support &amp; fixes</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Corporate support</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Community Support</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976200162"/>
                  </a:ext>
                </a:extLst>
              </a:tr>
              <a:tr h="770911">
                <a:tc>
                  <a:txBody>
                    <a:bodyPr/>
                    <a:lstStyle/>
                    <a:p>
                      <a:pPr fontAlgn="t"/>
                      <a:r>
                        <a:rPr lang="en-IN" sz="1500" b="1">
                          <a:effectLst/>
                        </a:rPr>
                        <a:t>Cost</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US" sz="1500">
                          <a:effectLst/>
                        </a:rPr>
                        <a:t>Free, but bundled with Windows</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Completely free</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165314539"/>
                  </a:ext>
                </a:extLst>
              </a:tr>
              <a:tr h="547098">
                <a:tc>
                  <a:txBody>
                    <a:bodyPr/>
                    <a:lstStyle/>
                    <a:p>
                      <a:pPr fontAlgn="t"/>
                      <a:r>
                        <a:rPr lang="en-IN" sz="1500" b="1">
                          <a:effectLst/>
                        </a:rPr>
                        <a:t>Development</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Closed, proprietary</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Open source</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556022066"/>
                  </a:ext>
                </a:extLst>
              </a:tr>
              <a:tr h="547098">
                <a:tc>
                  <a:txBody>
                    <a:bodyPr/>
                    <a:lstStyle/>
                    <a:p>
                      <a:pPr fontAlgn="t"/>
                      <a:r>
                        <a:rPr lang="en-IN" sz="1500" b="1">
                          <a:effectLst/>
                        </a:rPr>
                        <a:t>Security</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Excellent</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Good</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42459825"/>
                  </a:ext>
                </a:extLst>
              </a:tr>
              <a:tr h="547098">
                <a:tc>
                  <a:txBody>
                    <a:bodyPr/>
                    <a:lstStyle/>
                    <a:p>
                      <a:pPr fontAlgn="t"/>
                      <a:r>
                        <a:rPr lang="en-IN" sz="1500" b="1">
                          <a:effectLst/>
                        </a:rPr>
                        <a:t>Performance</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Good</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fontAlgn="t"/>
                      <a:r>
                        <a:rPr lang="en-IN" sz="1500">
                          <a:effectLst/>
                        </a:rPr>
                        <a:t>Good</a:t>
                      </a:r>
                    </a:p>
                  </a:txBody>
                  <a:tcPr marL="49736" marR="49736" marT="49736" marB="49736">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80944525"/>
                  </a:ext>
                </a:extLst>
              </a:tr>
              <a:tr h="547098">
                <a:tc>
                  <a:txBody>
                    <a:bodyPr/>
                    <a:lstStyle/>
                    <a:p>
                      <a:pPr fontAlgn="t"/>
                      <a:r>
                        <a:rPr lang="en-IN" sz="1500" b="1">
                          <a:effectLst/>
                        </a:rPr>
                        <a:t>Market Share</a:t>
                      </a:r>
                      <a:endParaRPr lang="en-IN" sz="1500">
                        <a:effectLst/>
                      </a:endParaRPr>
                    </a:p>
                  </a:txBody>
                  <a:tcPr marL="49736" marR="49736" marT="49736" marB="49736">
                    <a:lnL>
                      <a:noFill/>
                    </a:lnL>
                    <a:lnR>
                      <a:noFill/>
                    </a:lnR>
                    <a:lnT w="762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IN" sz="1500">
                          <a:effectLst/>
                        </a:rPr>
                        <a:t>32%</a:t>
                      </a:r>
                    </a:p>
                  </a:txBody>
                  <a:tcPr marL="49736" marR="49736" marT="49736" marB="49736">
                    <a:lnL>
                      <a:noFill/>
                    </a:lnL>
                    <a:lnR>
                      <a:noFill/>
                    </a:lnR>
                    <a:lnT w="7620" cap="flat" cmpd="sng" algn="ctr">
                      <a:solidFill>
                        <a:srgbClr val="DEE2E6"/>
                      </a:solidFill>
                      <a:prstDash val="solid"/>
                      <a:round/>
                      <a:headEnd type="none" w="med" len="med"/>
                      <a:tailEnd type="none" w="med" len="med"/>
                    </a:lnT>
                    <a:lnB>
                      <a:noFill/>
                    </a:lnB>
                    <a:solidFill>
                      <a:srgbClr val="FFFFFF"/>
                    </a:solidFill>
                  </a:tcPr>
                </a:tc>
                <a:tc>
                  <a:txBody>
                    <a:bodyPr/>
                    <a:lstStyle/>
                    <a:p>
                      <a:pPr fontAlgn="t"/>
                      <a:r>
                        <a:rPr lang="en-IN" sz="1500" dirty="0">
                          <a:effectLst/>
                        </a:rPr>
                        <a:t>42%</a:t>
                      </a:r>
                    </a:p>
                  </a:txBody>
                  <a:tcPr marL="49736" marR="49736" marT="49736" marB="49736">
                    <a:lnL>
                      <a:noFill/>
                    </a:lnL>
                    <a:lnR>
                      <a:noFill/>
                    </a:lnR>
                    <a:lnT w="7620" cap="flat" cmpd="sng" algn="ctr">
                      <a:solidFill>
                        <a:srgbClr val="DEE2E6"/>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712446357"/>
                  </a:ext>
                </a:extLst>
              </a:tr>
            </a:tbl>
          </a:graphicData>
        </a:graphic>
      </p:graphicFrame>
    </p:spTree>
    <p:extLst>
      <p:ext uri="{BB962C8B-B14F-4D97-AF65-F5344CB8AC3E}">
        <p14:creationId xmlns:p14="http://schemas.microsoft.com/office/powerpoint/2010/main" val="2046381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FFA242-64ED-422C-85E1-BEB3C9F25C96}"/>
              </a:ext>
            </a:extLst>
          </p:cNvPr>
          <p:cNvSpPr>
            <a:spLocks noGrp="1"/>
          </p:cNvSpPr>
          <p:nvPr>
            <p:ph type="title"/>
          </p:nvPr>
        </p:nvSpPr>
        <p:spPr/>
        <p:txBody>
          <a:bodyPr/>
          <a:lstStyle/>
          <a:p>
            <a:r>
              <a:rPr lang="en-IN" dirty="0"/>
              <a:t>Current Apache Versions</a:t>
            </a:r>
          </a:p>
        </p:txBody>
      </p:sp>
      <p:pic>
        <p:nvPicPr>
          <p:cNvPr id="5" name="Picture 4">
            <a:extLst>
              <a:ext uri="{FF2B5EF4-FFF2-40B4-BE49-F238E27FC236}">
                <a16:creationId xmlns:a16="http://schemas.microsoft.com/office/drawing/2014/main" id="{2CEE30CE-1A1E-4117-873C-A164DCE9C540}"/>
              </a:ext>
            </a:extLst>
          </p:cNvPr>
          <p:cNvPicPr>
            <a:picLocks noChangeAspect="1"/>
          </p:cNvPicPr>
          <p:nvPr/>
        </p:nvPicPr>
        <p:blipFill rotWithShape="1">
          <a:blip r:embed="rId2"/>
          <a:srcRect l="69909" t="57242" r="2684" b="13622"/>
          <a:stretch/>
        </p:blipFill>
        <p:spPr>
          <a:xfrm>
            <a:off x="609600" y="1600199"/>
            <a:ext cx="8056696" cy="5035435"/>
          </a:xfrm>
          <a:prstGeom prst="rect">
            <a:avLst/>
          </a:prstGeom>
        </p:spPr>
      </p:pic>
    </p:spTree>
    <p:extLst>
      <p:ext uri="{BB962C8B-B14F-4D97-AF65-F5344CB8AC3E}">
        <p14:creationId xmlns:p14="http://schemas.microsoft.com/office/powerpoint/2010/main" val="82598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A958-AEE1-4D43-BF47-2BA82A6320A2}"/>
              </a:ext>
            </a:extLst>
          </p:cNvPr>
          <p:cNvSpPr>
            <a:spLocks noGrp="1"/>
          </p:cNvSpPr>
          <p:nvPr>
            <p:ph sz="quarter" idx="12"/>
          </p:nvPr>
        </p:nvSpPr>
        <p:spPr/>
        <p:txBody>
          <a:bodyPr/>
          <a:lstStyle/>
          <a:p>
            <a:r>
              <a:rPr lang="en-US" dirty="0"/>
              <a:t>One of the greatest features that Apache offers is that it runs on virtually all widely used computer platforms.</a:t>
            </a:r>
          </a:p>
          <a:p>
            <a:r>
              <a:rPr lang="en-US" dirty="0"/>
              <a:t> At the beginning, Apache used to be primarily a Unix based Web server, but that is no longer true. </a:t>
            </a:r>
          </a:p>
          <a:p>
            <a:r>
              <a:rPr lang="en-US" dirty="0"/>
              <a:t>Apache not only runs on most flavors of Unix, but it also runs on Windows 2000/NT/9x and many other desktop and server-class operating systems such as Amiga OS 3.x and OS/2.</a:t>
            </a:r>
          </a:p>
          <a:p>
            <a:r>
              <a:rPr lang="en-US" b="1" dirty="0">
                <a:solidFill>
                  <a:srgbClr val="FF0000"/>
                </a:solidFill>
              </a:rPr>
              <a:t>Apache HTTP Server versions later than 2.2 will not run on any operating system earlier than Windows 2000.</a:t>
            </a:r>
            <a:endParaRPr lang="en-IN" b="1" dirty="0">
              <a:solidFill>
                <a:srgbClr val="FF0000"/>
              </a:solidFill>
            </a:endParaRPr>
          </a:p>
        </p:txBody>
      </p:sp>
      <p:sp>
        <p:nvSpPr>
          <p:cNvPr id="3" name="Title 2">
            <a:extLst>
              <a:ext uri="{FF2B5EF4-FFF2-40B4-BE49-F238E27FC236}">
                <a16:creationId xmlns:a16="http://schemas.microsoft.com/office/drawing/2014/main" id="{333DEC1D-D6CA-4364-8B66-4D250CAA2C18}"/>
              </a:ext>
            </a:extLst>
          </p:cNvPr>
          <p:cNvSpPr>
            <a:spLocks noGrp="1"/>
          </p:cNvSpPr>
          <p:nvPr>
            <p:ph type="title"/>
          </p:nvPr>
        </p:nvSpPr>
        <p:spPr/>
        <p:txBody>
          <a:bodyPr/>
          <a:lstStyle/>
          <a:p>
            <a:r>
              <a:rPr lang="en-IN" dirty="0"/>
              <a:t>The Apache Feature List</a:t>
            </a:r>
          </a:p>
        </p:txBody>
      </p:sp>
    </p:spTree>
    <p:extLst>
      <p:ext uri="{BB962C8B-B14F-4D97-AF65-F5344CB8AC3E}">
        <p14:creationId xmlns:p14="http://schemas.microsoft.com/office/powerpoint/2010/main" val="815627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A958-AEE1-4D43-BF47-2BA82A6320A2}"/>
              </a:ext>
            </a:extLst>
          </p:cNvPr>
          <p:cNvSpPr>
            <a:spLocks noGrp="1"/>
          </p:cNvSpPr>
          <p:nvPr>
            <p:ph sz="quarter" idx="12"/>
          </p:nvPr>
        </p:nvSpPr>
        <p:spPr/>
        <p:txBody>
          <a:bodyPr>
            <a:normAutofit/>
          </a:bodyPr>
          <a:lstStyle/>
          <a:p>
            <a:r>
              <a:rPr lang="en-US" dirty="0"/>
              <a:t>Apache offers many other features including </a:t>
            </a:r>
          </a:p>
          <a:p>
            <a:pPr lvl="1"/>
            <a:r>
              <a:rPr lang="en-US" dirty="0"/>
              <a:t>fancy directory indexing</a:t>
            </a:r>
          </a:p>
          <a:p>
            <a:pPr lvl="1"/>
            <a:r>
              <a:rPr lang="en-US" dirty="0"/>
              <a:t> directory aliasing</a:t>
            </a:r>
          </a:p>
          <a:p>
            <a:pPr lvl="1"/>
            <a:r>
              <a:rPr lang="en-US" dirty="0"/>
              <a:t>content negotiations</a:t>
            </a:r>
          </a:p>
          <a:p>
            <a:pPr lvl="1"/>
            <a:r>
              <a:rPr lang="en-US" dirty="0"/>
              <a:t>configurable HTTP error reporting</a:t>
            </a:r>
          </a:p>
          <a:p>
            <a:pPr lvl="1"/>
            <a:r>
              <a:rPr lang="en-US" dirty="0" err="1"/>
              <a:t>SetUID</a:t>
            </a:r>
            <a:r>
              <a:rPr lang="en-US" dirty="0"/>
              <a:t> execution of CGI Programs</a:t>
            </a:r>
          </a:p>
          <a:p>
            <a:pPr lvl="1"/>
            <a:r>
              <a:rPr lang="en-US" dirty="0"/>
              <a:t>resource management for child processes</a:t>
            </a:r>
          </a:p>
          <a:p>
            <a:pPr lvl="1"/>
            <a:r>
              <a:rPr lang="en-US" dirty="0"/>
              <a:t> server-side image maps</a:t>
            </a:r>
          </a:p>
          <a:p>
            <a:pPr lvl="1"/>
            <a:r>
              <a:rPr lang="en-US" dirty="0"/>
              <a:t> URL rewriting</a:t>
            </a:r>
          </a:p>
          <a:p>
            <a:pPr lvl="1"/>
            <a:r>
              <a:rPr lang="en-US" dirty="0"/>
              <a:t> URL spell checking</a:t>
            </a:r>
          </a:p>
          <a:p>
            <a:pPr lvl="1"/>
            <a:r>
              <a:rPr lang="en-US" dirty="0"/>
              <a:t>online manuals.</a:t>
            </a:r>
            <a:endParaRPr lang="en-IN" b="1" dirty="0">
              <a:solidFill>
                <a:srgbClr val="FF0000"/>
              </a:solidFill>
            </a:endParaRPr>
          </a:p>
        </p:txBody>
      </p:sp>
      <p:sp>
        <p:nvSpPr>
          <p:cNvPr id="3" name="Title 2">
            <a:extLst>
              <a:ext uri="{FF2B5EF4-FFF2-40B4-BE49-F238E27FC236}">
                <a16:creationId xmlns:a16="http://schemas.microsoft.com/office/drawing/2014/main" id="{333DEC1D-D6CA-4364-8B66-4D250CAA2C18}"/>
              </a:ext>
            </a:extLst>
          </p:cNvPr>
          <p:cNvSpPr>
            <a:spLocks noGrp="1"/>
          </p:cNvSpPr>
          <p:nvPr>
            <p:ph type="title"/>
          </p:nvPr>
        </p:nvSpPr>
        <p:spPr/>
        <p:txBody>
          <a:bodyPr/>
          <a:lstStyle/>
          <a:p>
            <a:r>
              <a:rPr lang="en-IN" dirty="0"/>
              <a:t>The Apache Feature List</a:t>
            </a:r>
          </a:p>
        </p:txBody>
      </p:sp>
    </p:spTree>
    <p:extLst>
      <p:ext uri="{BB962C8B-B14F-4D97-AF65-F5344CB8AC3E}">
        <p14:creationId xmlns:p14="http://schemas.microsoft.com/office/powerpoint/2010/main" val="78472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A958-AEE1-4D43-BF47-2BA82A6320A2}"/>
              </a:ext>
            </a:extLst>
          </p:cNvPr>
          <p:cNvSpPr>
            <a:spLocks noGrp="1"/>
          </p:cNvSpPr>
          <p:nvPr>
            <p:ph sz="quarter" idx="12"/>
          </p:nvPr>
        </p:nvSpPr>
        <p:spPr/>
        <p:txBody>
          <a:bodyPr>
            <a:normAutofit/>
          </a:bodyPr>
          <a:lstStyle/>
          <a:p>
            <a:r>
              <a:rPr lang="en-US" dirty="0"/>
              <a:t>Apache offers many other features including </a:t>
            </a:r>
          </a:p>
          <a:p>
            <a:pPr lvl="1"/>
            <a:r>
              <a:rPr lang="en-US" dirty="0">
                <a:solidFill>
                  <a:schemeClr val="tx1"/>
                </a:solidFill>
              </a:rPr>
              <a:t>Simple, yet powerful file-based configuration</a:t>
            </a:r>
          </a:p>
          <a:p>
            <a:pPr lvl="1"/>
            <a:r>
              <a:rPr lang="en-US" dirty="0">
                <a:solidFill>
                  <a:schemeClr val="tx1"/>
                </a:solidFill>
              </a:rPr>
              <a:t>Support for CGI (Common Gateway Interface)(</a:t>
            </a:r>
            <a:r>
              <a:rPr lang="en-US" dirty="0" err="1">
                <a:solidFill>
                  <a:schemeClr val="tx1"/>
                </a:solidFill>
              </a:rPr>
              <a:t>mod_cgi</a:t>
            </a:r>
            <a:r>
              <a:rPr lang="en-US" dirty="0">
                <a:solidFill>
                  <a:schemeClr val="tx1"/>
                </a:solidFill>
              </a:rPr>
              <a:t>)</a:t>
            </a:r>
          </a:p>
          <a:p>
            <a:pPr lvl="1"/>
            <a:r>
              <a:rPr lang="en-IN" dirty="0">
                <a:solidFill>
                  <a:schemeClr val="tx1"/>
                </a:solidFill>
              </a:rPr>
              <a:t>Support for </a:t>
            </a:r>
            <a:r>
              <a:rPr lang="en-IN" dirty="0" err="1">
                <a:solidFill>
                  <a:schemeClr val="tx1"/>
                </a:solidFill>
              </a:rPr>
              <a:t>FastCGI</a:t>
            </a:r>
            <a:r>
              <a:rPr lang="en-IN" dirty="0">
                <a:solidFill>
                  <a:schemeClr val="tx1"/>
                </a:solidFill>
              </a:rPr>
              <a:t>(</a:t>
            </a:r>
            <a:r>
              <a:rPr lang="en-IN" dirty="0" err="1">
                <a:solidFill>
                  <a:schemeClr val="tx1"/>
                </a:solidFill>
              </a:rPr>
              <a:t>mod_fcgi</a:t>
            </a:r>
            <a:r>
              <a:rPr lang="en-IN" dirty="0">
                <a:solidFill>
                  <a:schemeClr val="tx1"/>
                </a:solidFill>
              </a:rPr>
              <a:t>)</a:t>
            </a:r>
          </a:p>
          <a:p>
            <a:pPr lvl="1"/>
            <a:r>
              <a:rPr lang="en-IN" dirty="0">
                <a:solidFill>
                  <a:schemeClr val="tx1"/>
                </a:solidFill>
              </a:rPr>
              <a:t>Support for virtual hosts</a:t>
            </a:r>
          </a:p>
          <a:p>
            <a:pPr lvl="1"/>
            <a:r>
              <a:rPr lang="en-IN" dirty="0">
                <a:solidFill>
                  <a:schemeClr val="tx1"/>
                </a:solidFill>
              </a:rPr>
              <a:t>Support for HTTP authentication</a:t>
            </a:r>
          </a:p>
          <a:p>
            <a:pPr lvl="1"/>
            <a:r>
              <a:rPr lang="en-IN" dirty="0">
                <a:solidFill>
                  <a:schemeClr val="tx1"/>
                </a:solidFill>
              </a:rPr>
              <a:t>Integrated Perl(</a:t>
            </a:r>
            <a:r>
              <a:rPr lang="en-IN" dirty="0" err="1">
                <a:solidFill>
                  <a:schemeClr val="tx1"/>
                </a:solidFill>
              </a:rPr>
              <a:t>mod_perl</a:t>
            </a:r>
            <a:r>
              <a:rPr lang="en-IN" dirty="0">
                <a:solidFill>
                  <a:schemeClr val="tx1"/>
                </a:solidFill>
              </a:rPr>
              <a:t>)</a:t>
            </a:r>
          </a:p>
          <a:p>
            <a:pPr lvl="1"/>
            <a:r>
              <a:rPr lang="en-IN" dirty="0">
                <a:solidFill>
                  <a:schemeClr val="tx1"/>
                </a:solidFill>
              </a:rPr>
              <a:t>Support for PHP scripting(</a:t>
            </a:r>
            <a:r>
              <a:rPr lang="en-IN" dirty="0" err="1">
                <a:solidFill>
                  <a:schemeClr val="tx1"/>
                </a:solidFill>
              </a:rPr>
              <a:t>mod_php</a:t>
            </a:r>
            <a:r>
              <a:rPr lang="en-IN" dirty="0">
                <a:solidFill>
                  <a:schemeClr val="tx1"/>
                </a:solidFill>
              </a:rPr>
              <a:t>)</a:t>
            </a:r>
          </a:p>
          <a:p>
            <a:pPr lvl="1"/>
            <a:r>
              <a:rPr lang="en-IN" dirty="0">
                <a:solidFill>
                  <a:schemeClr val="tx1"/>
                </a:solidFill>
              </a:rPr>
              <a:t>Java Servlet support(</a:t>
            </a:r>
            <a:r>
              <a:rPr lang="en-IN" dirty="0" err="1">
                <a:solidFill>
                  <a:schemeClr val="tx1"/>
                </a:solidFill>
              </a:rPr>
              <a:t>jsp</a:t>
            </a:r>
            <a:r>
              <a:rPr lang="en-IN" dirty="0">
                <a:solidFill>
                  <a:schemeClr val="tx1"/>
                </a:solidFill>
              </a:rPr>
              <a:t>)</a:t>
            </a:r>
          </a:p>
        </p:txBody>
      </p:sp>
      <p:sp>
        <p:nvSpPr>
          <p:cNvPr id="3" name="Title 2">
            <a:extLst>
              <a:ext uri="{FF2B5EF4-FFF2-40B4-BE49-F238E27FC236}">
                <a16:creationId xmlns:a16="http://schemas.microsoft.com/office/drawing/2014/main" id="{333DEC1D-D6CA-4364-8B66-4D250CAA2C18}"/>
              </a:ext>
            </a:extLst>
          </p:cNvPr>
          <p:cNvSpPr>
            <a:spLocks noGrp="1"/>
          </p:cNvSpPr>
          <p:nvPr>
            <p:ph type="title"/>
          </p:nvPr>
        </p:nvSpPr>
        <p:spPr/>
        <p:txBody>
          <a:bodyPr/>
          <a:lstStyle/>
          <a:p>
            <a:r>
              <a:rPr lang="en-IN" dirty="0"/>
              <a:t>The Apache Feature List</a:t>
            </a:r>
          </a:p>
        </p:txBody>
      </p:sp>
    </p:spTree>
    <p:extLst>
      <p:ext uri="{BB962C8B-B14F-4D97-AF65-F5344CB8AC3E}">
        <p14:creationId xmlns:p14="http://schemas.microsoft.com/office/powerpoint/2010/main" val="850242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A958-AEE1-4D43-BF47-2BA82A6320A2}"/>
              </a:ext>
            </a:extLst>
          </p:cNvPr>
          <p:cNvSpPr>
            <a:spLocks noGrp="1"/>
          </p:cNvSpPr>
          <p:nvPr>
            <p:ph sz="quarter" idx="12"/>
          </p:nvPr>
        </p:nvSpPr>
        <p:spPr/>
        <p:txBody>
          <a:bodyPr>
            <a:normAutofit fontScale="85000" lnSpcReduction="20000"/>
          </a:bodyPr>
          <a:lstStyle/>
          <a:p>
            <a:r>
              <a:rPr lang="en-US" dirty="0"/>
              <a:t>Apache offers many other features including </a:t>
            </a:r>
          </a:p>
          <a:p>
            <a:pPr lvl="1"/>
            <a:r>
              <a:rPr lang="en-US" dirty="0"/>
              <a:t>Handling of static files</a:t>
            </a:r>
          </a:p>
          <a:p>
            <a:pPr lvl="1"/>
            <a:r>
              <a:rPr lang="en-US" dirty="0"/>
              <a:t>Loadable dynamic modules</a:t>
            </a:r>
          </a:p>
          <a:p>
            <a:pPr lvl="1"/>
            <a:r>
              <a:rPr lang="en-US" dirty="0"/>
              <a:t>Auto-indexing</a:t>
            </a:r>
          </a:p>
          <a:p>
            <a:pPr lvl="1"/>
            <a:r>
              <a:rPr lang="en-US" dirty="0"/>
              <a:t>.</a:t>
            </a:r>
            <a:r>
              <a:rPr lang="en-US" dirty="0" err="1"/>
              <a:t>htaccess</a:t>
            </a:r>
            <a:endParaRPr lang="en-US" dirty="0"/>
          </a:p>
          <a:p>
            <a:pPr lvl="1"/>
            <a:r>
              <a:rPr lang="en-US" dirty="0"/>
              <a:t>Compatible with IPv6</a:t>
            </a:r>
          </a:p>
          <a:p>
            <a:pPr lvl="1"/>
            <a:r>
              <a:rPr lang="en-US" dirty="0"/>
              <a:t>Supports HTTP/2</a:t>
            </a:r>
          </a:p>
          <a:p>
            <a:pPr lvl="1"/>
            <a:r>
              <a:rPr lang="en-US" dirty="0"/>
              <a:t>FTP connections</a:t>
            </a:r>
          </a:p>
          <a:p>
            <a:pPr lvl="1"/>
            <a:r>
              <a:rPr lang="en-US" dirty="0" err="1"/>
              <a:t>Gzip</a:t>
            </a:r>
            <a:r>
              <a:rPr lang="en-US" dirty="0"/>
              <a:t> compression and decompression</a:t>
            </a:r>
          </a:p>
          <a:p>
            <a:pPr lvl="1"/>
            <a:r>
              <a:rPr lang="en-US" dirty="0"/>
              <a:t>Bandwidth throttling</a:t>
            </a:r>
          </a:p>
          <a:p>
            <a:pPr lvl="1"/>
            <a:r>
              <a:rPr lang="en-US" dirty="0"/>
              <a:t>Perl, PHP, Lua scripts</a:t>
            </a:r>
          </a:p>
          <a:p>
            <a:pPr lvl="1"/>
            <a:r>
              <a:rPr lang="en-US" dirty="0"/>
              <a:t>Load balancing</a:t>
            </a:r>
          </a:p>
          <a:p>
            <a:pPr lvl="1"/>
            <a:r>
              <a:rPr lang="en-US" dirty="0"/>
              <a:t>Session tracking</a:t>
            </a:r>
          </a:p>
          <a:p>
            <a:pPr lvl="1"/>
            <a:r>
              <a:rPr lang="en-US" dirty="0"/>
              <a:t>Geolocation based on IP address</a:t>
            </a:r>
            <a:endParaRPr lang="en-IN" dirty="0">
              <a:solidFill>
                <a:schemeClr val="tx1"/>
              </a:solidFill>
            </a:endParaRPr>
          </a:p>
        </p:txBody>
      </p:sp>
      <p:sp>
        <p:nvSpPr>
          <p:cNvPr id="3" name="Title 2">
            <a:extLst>
              <a:ext uri="{FF2B5EF4-FFF2-40B4-BE49-F238E27FC236}">
                <a16:creationId xmlns:a16="http://schemas.microsoft.com/office/drawing/2014/main" id="{333DEC1D-D6CA-4364-8B66-4D250CAA2C18}"/>
              </a:ext>
            </a:extLst>
          </p:cNvPr>
          <p:cNvSpPr>
            <a:spLocks noGrp="1"/>
          </p:cNvSpPr>
          <p:nvPr>
            <p:ph type="title"/>
          </p:nvPr>
        </p:nvSpPr>
        <p:spPr/>
        <p:txBody>
          <a:bodyPr/>
          <a:lstStyle/>
          <a:p>
            <a:r>
              <a:rPr lang="en-IN" dirty="0"/>
              <a:t>The Apache Feature List</a:t>
            </a:r>
          </a:p>
        </p:txBody>
      </p:sp>
    </p:spTree>
    <p:extLst>
      <p:ext uri="{BB962C8B-B14F-4D97-AF65-F5344CB8AC3E}">
        <p14:creationId xmlns:p14="http://schemas.microsoft.com/office/powerpoint/2010/main" val="99643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A958-AEE1-4D43-BF47-2BA82A6320A2}"/>
              </a:ext>
            </a:extLst>
          </p:cNvPr>
          <p:cNvSpPr>
            <a:spLocks noGrp="1"/>
          </p:cNvSpPr>
          <p:nvPr>
            <p:ph sz="quarter" idx="12"/>
          </p:nvPr>
        </p:nvSpPr>
        <p:spPr/>
        <p:txBody>
          <a:bodyPr>
            <a:normAutofit/>
          </a:bodyPr>
          <a:lstStyle/>
          <a:p>
            <a:r>
              <a:rPr lang="en-US" dirty="0"/>
              <a:t>Apache offers many other features including </a:t>
            </a:r>
          </a:p>
          <a:p>
            <a:pPr lvl="1"/>
            <a:r>
              <a:rPr lang="en-US" dirty="0"/>
              <a:t>Integrated Proxy server</a:t>
            </a:r>
          </a:p>
          <a:p>
            <a:pPr lvl="1"/>
            <a:r>
              <a:rPr lang="en-US" dirty="0">
                <a:solidFill>
                  <a:schemeClr val="tx1"/>
                </a:solidFill>
              </a:rPr>
              <a:t>Server status and customizable logs</a:t>
            </a:r>
          </a:p>
          <a:p>
            <a:pPr lvl="1"/>
            <a:r>
              <a:rPr lang="en-IN" dirty="0">
                <a:solidFill>
                  <a:schemeClr val="tx1"/>
                </a:solidFill>
              </a:rPr>
              <a:t>Support for Server-Side Includes (SSI)</a:t>
            </a:r>
          </a:p>
          <a:p>
            <a:pPr lvl="1"/>
            <a:r>
              <a:rPr lang="en-US" dirty="0">
                <a:solidFill>
                  <a:schemeClr val="tx1"/>
                </a:solidFill>
              </a:rPr>
              <a:t>Support for Secured Socket Layer (SSL)(</a:t>
            </a:r>
            <a:r>
              <a:rPr lang="en-US" dirty="0" err="1">
                <a:solidFill>
                  <a:schemeClr val="tx1"/>
                </a:solidFill>
              </a:rPr>
              <a:t>mod_ssl</a:t>
            </a:r>
            <a:r>
              <a:rPr lang="en-US" dirty="0">
                <a:solidFill>
                  <a:schemeClr val="tx1"/>
                </a:solidFill>
              </a:rPr>
              <a:t>)</a:t>
            </a:r>
            <a:endParaRPr lang="en-IN" dirty="0">
              <a:solidFill>
                <a:schemeClr val="tx1"/>
              </a:solidFill>
            </a:endParaRPr>
          </a:p>
        </p:txBody>
      </p:sp>
      <p:sp>
        <p:nvSpPr>
          <p:cNvPr id="3" name="Title 2">
            <a:extLst>
              <a:ext uri="{FF2B5EF4-FFF2-40B4-BE49-F238E27FC236}">
                <a16:creationId xmlns:a16="http://schemas.microsoft.com/office/drawing/2014/main" id="{333DEC1D-D6CA-4364-8B66-4D250CAA2C18}"/>
              </a:ext>
            </a:extLst>
          </p:cNvPr>
          <p:cNvSpPr>
            <a:spLocks noGrp="1"/>
          </p:cNvSpPr>
          <p:nvPr>
            <p:ph type="title"/>
          </p:nvPr>
        </p:nvSpPr>
        <p:spPr/>
        <p:txBody>
          <a:bodyPr/>
          <a:lstStyle/>
          <a:p>
            <a:r>
              <a:rPr lang="en-IN" dirty="0"/>
              <a:t>The Apache Feature List</a:t>
            </a:r>
          </a:p>
        </p:txBody>
      </p:sp>
    </p:spTree>
    <p:extLst>
      <p:ext uri="{BB962C8B-B14F-4D97-AF65-F5344CB8AC3E}">
        <p14:creationId xmlns:p14="http://schemas.microsoft.com/office/powerpoint/2010/main" val="3395640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4FB03-5724-4F9A-BCDA-F17FF0C2A993}"/>
              </a:ext>
            </a:extLst>
          </p:cNvPr>
          <p:cNvSpPr>
            <a:spLocks noGrp="1"/>
          </p:cNvSpPr>
          <p:nvPr>
            <p:ph sz="quarter" idx="12"/>
          </p:nvPr>
        </p:nvSpPr>
        <p:spPr/>
        <p:txBody>
          <a:bodyPr/>
          <a:lstStyle/>
          <a:p>
            <a:r>
              <a:rPr lang="en-US" dirty="0"/>
              <a:t>Fancy indexing shows the files plus additional information about them like the date the file is last modified, their size and description. </a:t>
            </a:r>
          </a:p>
          <a:p>
            <a:r>
              <a:rPr lang="en-US" dirty="0"/>
              <a:t>To use that type of indexing, add the following two lines in a file named .</a:t>
            </a:r>
            <a:r>
              <a:rPr lang="en-US" dirty="0" err="1"/>
              <a:t>htaccess</a:t>
            </a:r>
            <a:r>
              <a:rPr lang="en-US" dirty="0"/>
              <a:t> in the destination folder:</a:t>
            </a:r>
          </a:p>
          <a:p>
            <a:pPr lvl="1"/>
            <a:r>
              <a:rPr lang="en-US" dirty="0"/>
              <a:t>Options +Indexes</a:t>
            </a:r>
          </a:p>
          <a:p>
            <a:pPr lvl="1"/>
            <a:r>
              <a:rPr lang="en-US" dirty="0" err="1"/>
              <a:t>IndexOptions</a:t>
            </a:r>
            <a:r>
              <a:rPr lang="en-US" dirty="0"/>
              <a:t> +</a:t>
            </a:r>
            <a:r>
              <a:rPr lang="en-US" dirty="0" err="1"/>
              <a:t>FancyIndexing</a:t>
            </a:r>
            <a:endParaRPr lang="en-IN" dirty="0"/>
          </a:p>
        </p:txBody>
      </p:sp>
      <p:sp>
        <p:nvSpPr>
          <p:cNvPr id="3" name="Title 2">
            <a:extLst>
              <a:ext uri="{FF2B5EF4-FFF2-40B4-BE49-F238E27FC236}">
                <a16:creationId xmlns:a16="http://schemas.microsoft.com/office/drawing/2014/main" id="{DEC640B4-A26E-4BFC-B2E9-391E42F59B37}"/>
              </a:ext>
            </a:extLst>
          </p:cNvPr>
          <p:cNvSpPr>
            <a:spLocks noGrp="1"/>
          </p:cNvSpPr>
          <p:nvPr>
            <p:ph type="title"/>
          </p:nvPr>
        </p:nvSpPr>
        <p:spPr/>
        <p:txBody>
          <a:bodyPr/>
          <a:lstStyle/>
          <a:p>
            <a:r>
              <a:rPr lang="en-IN" dirty="0"/>
              <a:t>Fancy Indexing</a:t>
            </a:r>
          </a:p>
        </p:txBody>
      </p:sp>
    </p:spTree>
    <p:extLst>
      <p:ext uri="{BB962C8B-B14F-4D97-AF65-F5344CB8AC3E}">
        <p14:creationId xmlns:p14="http://schemas.microsoft.com/office/powerpoint/2010/main" val="367948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Logs</a:t>
            </a:r>
          </a:p>
          <a:p>
            <a:r>
              <a:rPr lang="en-IN" dirty="0"/>
              <a:t>Dynamic web content</a:t>
            </a:r>
          </a:p>
          <a:p>
            <a:r>
              <a:rPr lang="en-US" dirty="0"/>
              <a:t>Virtual hosts, redirection and indexing</a:t>
            </a:r>
          </a:p>
          <a:p>
            <a:r>
              <a:rPr lang="en-IN" dirty="0"/>
              <a:t>Redirection methods</a:t>
            </a:r>
          </a:p>
          <a:p>
            <a:r>
              <a:rPr lang="en-US" dirty="0"/>
              <a:t>Enhance or limit functionality using modules</a:t>
            </a:r>
          </a:p>
          <a:p>
            <a:r>
              <a:rPr lang="en-IN" dirty="0"/>
              <a:t>Directory indexing</a:t>
            </a:r>
          </a:p>
          <a:p>
            <a:r>
              <a:rPr lang="en-IN" dirty="0"/>
              <a:t>Proxy servers and firewalls</a:t>
            </a:r>
          </a:p>
          <a:p>
            <a:endParaRPr lang="en-IN" dirty="0"/>
          </a:p>
          <a:p>
            <a:endParaRPr lang="en-IN" dirty="0"/>
          </a:p>
        </p:txBody>
      </p:sp>
      <p:sp>
        <p:nvSpPr>
          <p:cNvPr id="3" name="Title 2"/>
          <p:cNvSpPr>
            <a:spLocks noGrp="1"/>
          </p:cNvSpPr>
          <p:nvPr>
            <p:ph type="title"/>
          </p:nvPr>
        </p:nvSpPr>
        <p:spPr/>
        <p:txBody>
          <a:bodyPr/>
          <a:lstStyle/>
          <a:p>
            <a:r>
              <a:rPr lang="en-IN" dirty="0"/>
              <a:t>Apache 2 Administration</a:t>
            </a:r>
          </a:p>
        </p:txBody>
      </p:sp>
    </p:spTree>
    <p:extLst>
      <p:ext uri="{BB962C8B-B14F-4D97-AF65-F5344CB8AC3E}">
        <p14:creationId xmlns:p14="http://schemas.microsoft.com/office/powerpoint/2010/main" val="302658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65BDF4-0BD5-4030-88D1-6C9F7A169AE1}"/>
              </a:ext>
            </a:extLst>
          </p:cNvPr>
          <p:cNvSpPr>
            <a:spLocks noGrp="1"/>
          </p:cNvSpPr>
          <p:nvPr>
            <p:ph sz="quarter" idx="12"/>
          </p:nvPr>
        </p:nvSpPr>
        <p:spPr/>
        <p:txBody>
          <a:bodyPr/>
          <a:lstStyle/>
          <a:p>
            <a:r>
              <a:rPr lang="en-US" dirty="0"/>
              <a:t>Directory alias are used to map between URLS entered in the browser to filesystem paths. </a:t>
            </a:r>
          </a:p>
          <a:p>
            <a:r>
              <a:rPr lang="en-US" dirty="0"/>
              <a:t>Creating an alias on the installation server enables the URL: http://servername/oss114 to map to the directory located at /install/11-4 and solving my problem.</a:t>
            </a:r>
            <a:endParaRPr lang="en-IN" dirty="0"/>
          </a:p>
        </p:txBody>
      </p:sp>
      <p:sp>
        <p:nvSpPr>
          <p:cNvPr id="3" name="Title 2">
            <a:extLst>
              <a:ext uri="{FF2B5EF4-FFF2-40B4-BE49-F238E27FC236}">
                <a16:creationId xmlns:a16="http://schemas.microsoft.com/office/drawing/2014/main" id="{6371197C-58D4-4558-85FC-816807F679B4}"/>
              </a:ext>
            </a:extLst>
          </p:cNvPr>
          <p:cNvSpPr>
            <a:spLocks noGrp="1"/>
          </p:cNvSpPr>
          <p:nvPr>
            <p:ph type="title"/>
          </p:nvPr>
        </p:nvSpPr>
        <p:spPr/>
        <p:txBody>
          <a:bodyPr/>
          <a:lstStyle/>
          <a:p>
            <a:r>
              <a:rPr lang="en-IN" dirty="0"/>
              <a:t>Directory Alias</a:t>
            </a:r>
          </a:p>
        </p:txBody>
      </p:sp>
    </p:spTree>
    <p:extLst>
      <p:ext uri="{BB962C8B-B14F-4D97-AF65-F5344CB8AC3E}">
        <p14:creationId xmlns:p14="http://schemas.microsoft.com/office/powerpoint/2010/main" val="284927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E8D170-9ED3-4879-AC81-408BECE1520C}"/>
              </a:ext>
            </a:extLst>
          </p:cNvPr>
          <p:cNvSpPr>
            <a:spLocks noGrp="1"/>
          </p:cNvSpPr>
          <p:nvPr>
            <p:ph sz="quarter" idx="12"/>
          </p:nvPr>
        </p:nvSpPr>
        <p:spPr/>
        <p:txBody>
          <a:bodyPr/>
          <a:lstStyle/>
          <a:p>
            <a:r>
              <a:rPr lang="en-US" dirty="0"/>
              <a:t>Content negotiation is the ability of a web server to deliver the document that best matches the browser's preferences/capabilities. </a:t>
            </a:r>
          </a:p>
          <a:p>
            <a:r>
              <a:rPr lang="en-US" dirty="0"/>
              <a:t>For example, if a resource exists in multiple languages, the web server can choose which variant it serves based on the Accept-Language header delivered by the browser. </a:t>
            </a:r>
            <a:endParaRPr lang="en-IN" dirty="0"/>
          </a:p>
        </p:txBody>
      </p:sp>
      <p:sp>
        <p:nvSpPr>
          <p:cNvPr id="3" name="Title 2">
            <a:extLst>
              <a:ext uri="{FF2B5EF4-FFF2-40B4-BE49-F238E27FC236}">
                <a16:creationId xmlns:a16="http://schemas.microsoft.com/office/drawing/2014/main" id="{AF5D3495-7E57-4EFB-89C2-9C7FD1172879}"/>
              </a:ext>
            </a:extLst>
          </p:cNvPr>
          <p:cNvSpPr>
            <a:spLocks noGrp="1"/>
          </p:cNvSpPr>
          <p:nvPr>
            <p:ph type="title"/>
          </p:nvPr>
        </p:nvSpPr>
        <p:spPr/>
        <p:txBody>
          <a:bodyPr/>
          <a:lstStyle/>
          <a:p>
            <a:r>
              <a:rPr lang="en-IN" dirty="0"/>
              <a:t>Content Negotiation</a:t>
            </a:r>
          </a:p>
        </p:txBody>
      </p:sp>
    </p:spTree>
    <p:extLst>
      <p:ext uri="{BB962C8B-B14F-4D97-AF65-F5344CB8AC3E}">
        <p14:creationId xmlns:p14="http://schemas.microsoft.com/office/powerpoint/2010/main" val="329642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C3B19-E181-4524-8F8A-4EFC9CE4DB5E}"/>
              </a:ext>
            </a:extLst>
          </p:cNvPr>
          <p:cNvSpPr>
            <a:spLocks noGrp="1"/>
          </p:cNvSpPr>
          <p:nvPr>
            <p:ph sz="quarter" idx="12"/>
          </p:nvPr>
        </p:nvSpPr>
        <p:spPr/>
        <p:txBody>
          <a:bodyPr/>
          <a:lstStyle/>
          <a:p>
            <a:r>
              <a:rPr lang="en-IN" dirty="0"/>
              <a:t>CGI root access should have </a:t>
            </a:r>
            <a:r>
              <a:rPr lang="en-IN" dirty="0" err="1"/>
              <a:t>SetUID</a:t>
            </a:r>
            <a:endParaRPr lang="en-IN" dirty="0"/>
          </a:p>
        </p:txBody>
      </p:sp>
      <p:sp>
        <p:nvSpPr>
          <p:cNvPr id="3" name="Title 2">
            <a:extLst>
              <a:ext uri="{FF2B5EF4-FFF2-40B4-BE49-F238E27FC236}">
                <a16:creationId xmlns:a16="http://schemas.microsoft.com/office/drawing/2014/main" id="{4ED61997-286C-4269-A992-675A86A6E991}"/>
              </a:ext>
            </a:extLst>
          </p:cNvPr>
          <p:cNvSpPr>
            <a:spLocks noGrp="1"/>
          </p:cNvSpPr>
          <p:nvPr>
            <p:ph type="title"/>
          </p:nvPr>
        </p:nvSpPr>
        <p:spPr/>
        <p:txBody>
          <a:bodyPr/>
          <a:lstStyle/>
          <a:p>
            <a:r>
              <a:rPr lang="en-US" dirty="0" err="1"/>
              <a:t>SetUID</a:t>
            </a:r>
            <a:r>
              <a:rPr lang="en-US" dirty="0"/>
              <a:t> execution of CGI Programs;</a:t>
            </a:r>
            <a:endParaRPr lang="en-IN" dirty="0"/>
          </a:p>
        </p:txBody>
      </p:sp>
    </p:spTree>
    <p:extLst>
      <p:ext uri="{BB962C8B-B14F-4D97-AF65-F5344CB8AC3E}">
        <p14:creationId xmlns:p14="http://schemas.microsoft.com/office/powerpoint/2010/main" val="777680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FCC15D-8C3F-45F1-B0B3-AA0FAE593859}"/>
              </a:ext>
            </a:extLst>
          </p:cNvPr>
          <p:cNvSpPr>
            <a:spLocks noGrp="1"/>
          </p:cNvSpPr>
          <p:nvPr>
            <p:ph sz="quarter" idx="12"/>
          </p:nvPr>
        </p:nvSpPr>
        <p:spPr/>
        <p:txBody>
          <a:bodyPr/>
          <a:lstStyle/>
          <a:p>
            <a:r>
              <a:rPr lang="en-US" dirty="0"/>
              <a:t>An Apache web server can host multiple websites on the SAME server. </a:t>
            </a:r>
          </a:p>
          <a:p>
            <a:r>
              <a:rPr lang="en-US" dirty="0"/>
              <a:t>You do not need separate server machine and apache software for each website. </a:t>
            </a:r>
          </a:p>
          <a:p>
            <a:r>
              <a:rPr lang="en-US" dirty="0"/>
              <a:t>This can be achieved using the concept of Virtual Host or </a:t>
            </a:r>
            <a:r>
              <a:rPr lang="en-US" dirty="0" err="1"/>
              <a:t>VHost</a:t>
            </a:r>
            <a:r>
              <a:rPr lang="en-US" dirty="0"/>
              <a:t>.</a:t>
            </a:r>
          </a:p>
          <a:p>
            <a:r>
              <a:rPr lang="en-US" dirty="0"/>
              <a:t>Any domain that you want to host on your web server will have a separate entry in apache configuration file.</a:t>
            </a:r>
            <a:endParaRPr lang="en-IN" dirty="0"/>
          </a:p>
        </p:txBody>
      </p:sp>
      <p:sp>
        <p:nvSpPr>
          <p:cNvPr id="3" name="Title 2">
            <a:extLst>
              <a:ext uri="{FF2B5EF4-FFF2-40B4-BE49-F238E27FC236}">
                <a16:creationId xmlns:a16="http://schemas.microsoft.com/office/drawing/2014/main" id="{C4D19CAC-7826-434C-A8F3-268F5A0D7D0F}"/>
              </a:ext>
            </a:extLst>
          </p:cNvPr>
          <p:cNvSpPr>
            <a:spLocks noGrp="1"/>
          </p:cNvSpPr>
          <p:nvPr>
            <p:ph type="title"/>
          </p:nvPr>
        </p:nvSpPr>
        <p:spPr/>
        <p:txBody>
          <a:bodyPr/>
          <a:lstStyle/>
          <a:p>
            <a:r>
              <a:rPr lang="en-IN" dirty="0"/>
              <a:t>Virtual Host</a:t>
            </a:r>
          </a:p>
        </p:txBody>
      </p:sp>
    </p:spTree>
    <p:extLst>
      <p:ext uri="{BB962C8B-B14F-4D97-AF65-F5344CB8AC3E}">
        <p14:creationId xmlns:p14="http://schemas.microsoft.com/office/powerpoint/2010/main" val="43907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F34FDD-1321-4078-B770-391DAE2FC3D6}"/>
              </a:ext>
            </a:extLst>
          </p:cNvPr>
          <p:cNvSpPr>
            <a:spLocks noGrp="1"/>
          </p:cNvSpPr>
          <p:nvPr>
            <p:ph type="title"/>
          </p:nvPr>
        </p:nvSpPr>
        <p:spPr/>
        <p:txBody>
          <a:bodyPr/>
          <a:lstStyle/>
          <a:p>
            <a:r>
              <a:rPr lang="en-IN" dirty="0"/>
              <a:t>Apache 2 Architecture</a:t>
            </a:r>
          </a:p>
        </p:txBody>
      </p:sp>
      <p:pic>
        <p:nvPicPr>
          <p:cNvPr id="5" name="Picture 4">
            <a:extLst>
              <a:ext uri="{FF2B5EF4-FFF2-40B4-BE49-F238E27FC236}">
                <a16:creationId xmlns:a16="http://schemas.microsoft.com/office/drawing/2014/main" id="{93EA33FB-72D0-4802-B796-AB8F01557AE7}"/>
              </a:ext>
            </a:extLst>
          </p:cNvPr>
          <p:cNvPicPr>
            <a:picLocks noChangeAspect="1"/>
          </p:cNvPicPr>
          <p:nvPr/>
        </p:nvPicPr>
        <p:blipFill>
          <a:blip r:embed="rId2"/>
          <a:stretch>
            <a:fillRect/>
          </a:stretch>
        </p:blipFill>
        <p:spPr>
          <a:xfrm>
            <a:off x="838200" y="1295400"/>
            <a:ext cx="7134896" cy="5233481"/>
          </a:xfrm>
          <a:prstGeom prst="rect">
            <a:avLst/>
          </a:prstGeom>
        </p:spPr>
      </p:pic>
    </p:spTree>
    <p:extLst>
      <p:ext uri="{BB962C8B-B14F-4D97-AF65-F5344CB8AC3E}">
        <p14:creationId xmlns:p14="http://schemas.microsoft.com/office/powerpoint/2010/main" val="2690826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a:xfrm>
            <a:off x="461035" y="1295400"/>
            <a:ext cx="8228012" cy="5257800"/>
          </a:xfrm>
        </p:spPr>
        <p:txBody>
          <a:bodyPr>
            <a:normAutofit fontScale="85000" lnSpcReduction="20000"/>
          </a:bodyPr>
          <a:lstStyle/>
          <a:p>
            <a:pPr marL="0" indent="0">
              <a:buNone/>
            </a:pPr>
            <a:r>
              <a:rPr lang="en-IN" b="1" dirty="0">
                <a:solidFill>
                  <a:srgbClr val="FF0000"/>
                </a:solidFill>
              </a:rPr>
              <a:t>Multiprocessing modules</a:t>
            </a:r>
          </a:p>
          <a:p>
            <a:r>
              <a:rPr lang="en-US" dirty="0"/>
              <a:t>The first major change in Apache 2.0 is the introduction of multiprocessing modules (MPMs). </a:t>
            </a:r>
          </a:p>
          <a:p>
            <a:r>
              <a:rPr lang="en-US" dirty="0"/>
              <a:t>To understand why MPMs are created, you need to understand how Apache worked before. </a:t>
            </a:r>
          </a:p>
          <a:p>
            <a:r>
              <a:rPr lang="en-US" b="1" dirty="0">
                <a:solidFill>
                  <a:srgbClr val="FF0000"/>
                </a:solidFill>
              </a:rPr>
              <a:t>Apache Version 1.3 or earlier used a </a:t>
            </a:r>
            <a:r>
              <a:rPr lang="en-US" b="1" dirty="0" err="1">
                <a:solidFill>
                  <a:srgbClr val="FF0000"/>
                </a:solidFill>
              </a:rPr>
              <a:t>preforking</a:t>
            </a:r>
            <a:r>
              <a:rPr lang="en-US" b="1" dirty="0">
                <a:solidFill>
                  <a:srgbClr val="FF0000"/>
                </a:solidFill>
              </a:rPr>
              <a:t> architecture.</a:t>
            </a:r>
          </a:p>
          <a:p>
            <a:r>
              <a:rPr lang="en-US" dirty="0"/>
              <a:t>In this architecture, an Apache parent process forked a set of child processes, which serviced the actual requests. </a:t>
            </a:r>
          </a:p>
          <a:p>
            <a:r>
              <a:rPr lang="en-US" dirty="0"/>
              <a:t>The parent process simply monitored the children and spawned or killed child processes based on the amount of requests received.</a:t>
            </a:r>
          </a:p>
          <a:p>
            <a:r>
              <a:rPr lang="en-US" dirty="0"/>
              <a:t>Unfortunately, this model didn’t work well under platforms that are not process-centric such as Windows. </a:t>
            </a:r>
          </a:p>
          <a:p>
            <a:r>
              <a:rPr lang="en-US" dirty="0"/>
              <a:t>So, the Apache Group came up with the </a:t>
            </a:r>
            <a:r>
              <a:rPr lang="en-US" dirty="0" err="1"/>
              <a:t>MPMbased</a:t>
            </a:r>
            <a:r>
              <a:rPr lang="en-US" dirty="0"/>
              <a:t> solution.</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822635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a:bodyPr>
          <a:lstStyle/>
          <a:p>
            <a:r>
              <a:rPr lang="en-US" dirty="0"/>
              <a:t>Each MPM is responsible for starting the server processes and for servicing requests via child processes or threads depending on the MPM implementation.</a:t>
            </a:r>
          </a:p>
          <a:p>
            <a:r>
              <a:rPr lang="en-US" dirty="0"/>
              <a:t>Several MPMs are available.</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397906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C11BE-81D8-4DBB-86DA-B2B27F9F5608}"/>
              </a:ext>
            </a:extLst>
          </p:cNvPr>
          <p:cNvSpPr>
            <a:spLocks noGrp="1"/>
          </p:cNvSpPr>
          <p:nvPr>
            <p:ph type="title"/>
          </p:nvPr>
        </p:nvSpPr>
        <p:spPr/>
        <p:txBody>
          <a:bodyPr/>
          <a:lstStyle/>
          <a:p>
            <a:r>
              <a:rPr lang="en-IN" dirty="0"/>
              <a:t>How Apache Works: MPM</a:t>
            </a:r>
          </a:p>
        </p:txBody>
      </p:sp>
      <p:pic>
        <p:nvPicPr>
          <p:cNvPr id="7" name="Picture 6">
            <a:extLst>
              <a:ext uri="{FF2B5EF4-FFF2-40B4-BE49-F238E27FC236}">
                <a16:creationId xmlns:a16="http://schemas.microsoft.com/office/drawing/2014/main" id="{941F8757-7252-4E28-8339-CE11F76BEB06}"/>
              </a:ext>
            </a:extLst>
          </p:cNvPr>
          <p:cNvPicPr>
            <a:picLocks noChangeAspect="1"/>
          </p:cNvPicPr>
          <p:nvPr/>
        </p:nvPicPr>
        <p:blipFill>
          <a:blip r:embed="rId2"/>
          <a:stretch>
            <a:fillRect/>
          </a:stretch>
        </p:blipFill>
        <p:spPr>
          <a:xfrm>
            <a:off x="252938" y="1447800"/>
            <a:ext cx="8586262" cy="5065153"/>
          </a:xfrm>
          <a:prstGeom prst="rect">
            <a:avLst/>
          </a:prstGeom>
        </p:spPr>
      </p:pic>
      <p:pic>
        <p:nvPicPr>
          <p:cNvPr id="5" name="Picture 4">
            <a:extLst>
              <a:ext uri="{FF2B5EF4-FFF2-40B4-BE49-F238E27FC236}">
                <a16:creationId xmlns:a16="http://schemas.microsoft.com/office/drawing/2014/main" id="{13384796-92C9-4B05-BB60-80D1469263BC}"/>
              </a:ext>
            </a:extLst>
          </p:cNvPr>
          <p:cNvPicPr>
            <a:picLocks noChangeAspect="1"/>
          </p:cNvPicPr>
          <p:nvPr/>
        </p:nvPicPr>
        <p:blipFill>
          <a:blip r:embed="rId3"/>
          <a:stretch>
            <a:fillRect/>
          </a:stretch>
        </p:blipFill>
        <p:spPr>
          <a:xfrm>
            <a:off x="7418231" y="2667000"/>
            <a:ext cx="1725769" cy="1154349"/>
          </a:xfrm>
          <a:prstGeom prst="rect">
            <a:avLst/>
          </a:prstGeom>
        </p:spPr>
      </p:pic>
    </p:spTree>
    <p:extLst>
      <p:ext uri="{BB962C8B-B14F-4D97-AF65-F5344CB8AC3E}">
        <p14:creationId xmlns:p14="http://schemas.microsoft.com/office/powerpoint/2010/main" val="4225175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a:bodyPr>
          <a:lstStyle/>
          <a:p>
            <a:r>
              <a:rPr lang="en-US" b="1" dirty="0">
                <a:solidFill>
                  <a:srgbClr val="FF0000"/>
                </a:solidFill>
              </a:rPr>
              <a:t>The </a:t>
            </a:r>
            <a:r>
              <a:rPr lang="en-US" b="1" dirty="0" err="1">
                <a:solidFill>
                  <a:srgbClr val="FF0000"/>
                </a:solidFill>
              </a:rPr>
              <a:t>prefork</a:t>
            </a:r>
            <a:r>
              <a:rPr lang="en-US" b="1" dirty="0">
                <a:solidFill>
                  <a:srgbClr val="FF0000"/>
                </a:solidFill>
              </a:rPr>
              <a:t> MPM</a:t>
            </a:r>
          </a:p>
          <a:p>
            <a:r>
              <a:rPr lang="en-US" dirty="0"/>
              <a:t>The </a:t>
            </a:r>
            <a:r>
              <a:rPr lang="en-US" dirty="0" err="1"/>
              <a:t>prefork</a:t>
            </a:r>
            <a:r>
              <a:rPr lang="en-US" dirty="0"/>
              <a:t> MPM mimics the Apache 1.3 or earlier architecture, creating a pool of child processes to service requests. </a:t>
            </a:r>
          </a:p>
          <a:p>
            <a:r>
              <a:rPr lang="en-US" dirty="0"/>
              <a:t>Each child process has a single thread.</a:t>
            </a:r>
          </a:p>
          <a:p>
            <a:r>
              <a:rPr lang="en-US" dirty="0"/>
              <a:t>For example, if Apache starts 30 child processes, it can service 30 requests simultaneously.</a:t>
            </a:r>
          </a:p>
          <a:p>
            <a:r>
              <a:rPr lang="en-US" dirty="0"/>
              <a:t>If something goes wrong and the child process dies, only a single request is lost.</a:t>
            </a:r>
          </a:p>
          <a:p>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59848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a:bodyPr>
          <a:lstStyle/>
          <a:p>
            <a:r>
              <a:rPr lang="en-US" dirty="0"/>
              <a:t>The number of child processes is controlled using a minimum and maximum setting.</a:t>
            </a:r>
          </a:p>
          <a:p>
            <a:r>
              <a:rPr lang="en-US" dirty="0"/>
              <a:t>When the number of requests increases, new child processes are added until the maximum is reached.</a:t>
            </a:r>
          </a:p>
          <a:p>
            <a:r>
              <a:rPr lang="en-US" dirty="0"/>
              <a:t>Similarly, when the requests fall, any extra child processes are killed.</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613173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Monitoring apache web server</a:t>
            </a:r>
          </a:p>
          <a:p>
            <a:r>
              <a:rPr lang="en-IN" dirty="0"/>
              <a:t>Content Caching</a:t>
            </a:r>
          </a:p>
          <a:p>
            <a:r>
              <a:rPr lang="en-IN" dirty="0"/>
              <a:t>URL Mapping</a:t>
            </a:r>
          </a:p>
          <a:p>
            <a:r>
              <a:rPr lang="en-IN" dirty="0"/>
              <a:t>Apache web server status &amp; server information</a:t>
            </a:r>
          </a:p>
          <a:p>
            <a:r>
              <a:rPr lang="en-IN" dirty="0"/>
              <a:t>Performance Tuning</a:t>
            </a:r>
          </a:p>
          <a:p>
            <a:r>
              <a:rPr lang="en-IN" dirty="0"/>
              <a:t>Improving performance</a:t>
            </a:r>
          </a:p>
          <a:p>
            <a:endParaRPr lang="en-IN" dirty="0"/>
          </a:p>
        </p:txBody>
      </p:sp>
      <p:sp>
        <p:nvSpPr>
          <p:cNvPr id="3" name="Title 2"/>
          <p:cNvSpPr>
            <a:spLocks noGrp="1"/>
          </p:cNvSpPr>
          <p:nvPr>
            <p:ph type="title"/>
          </p:nvPr>
        </p:nvSpPr>
        <p:spPr/>
        <p:txBody>
          <a:bodyPr/>
          <a:lstStyle/>
          <a:p>
            <a:r>
              <a:rPr lang="en-IN" dirty="0"/>
              <a:t>Apache 2 Administration</a:t>
            </a:r>
          </a:p>
        </p:txBody>
      </p:sp>
    </p:spTree>
    <p:extLst>
      <p:ext uri="{BB962C8B-B14F-4D97-AF65-F5344CB8AC3E}">
        <p14:creationId xmlns:p14="http://schemas.microsoft.com/office/powerpoint/2010/main" val="243197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lnSpcReduction="10000"/>
          </a:bodyPr>
          <a:lstStyle/>
          <a:p>
            <a:pPr marL="0" indent="0">
              <a:buNone/>
            </a:pPr>
            <a:r>
              <a:rPr lang="en-US" b="1" dirty="0">
                <a:solidFill>
                  <a:srgbClr val="FF0000"/>
                </a:solidFill>
              </a:rPr>
              <a:t>The threaded MPM</a:t>
            </a:r>
          </a:p>
          <a:p>
            <a:r>
              <a:rPr lang="en-US" dirty="0"/>
              <a:t>This MPM enables thread support in Apache 2.0. </a:t>
            </a:r>
          </a:p>
          <a:p>
            <a:r>
              <a:rPr lang="en-US" dirty="0"/>
              <a:t>This is like the </a:t>
            </a:r>
            <a:r>
              <a:rPr lang="en-US" dirty="0" err="1"/>
              <a:t>prefork</a:t>
            </a:r>
            <a:r>
              <a:rPr lang="en-US" dirty="0"/>
              <a:t> MPM, but instead of each child process having a single thread, each child process is allowed to have a specified number of threads. </a:t>
            </a:r>
          </a:p>
          <a:p>
            <a:r>
              <a:rPr lang="en-US" dirty="0"/>
              <a:t>Each thread within a child process can service a different request. </a:t>
            </a:r>
          </a:p>
          <a:p>
            <a:r>
              <a:rPr lang="en-US" dirty="0"/>
              <a:t>If Apache starts 30 child processes where each child is allowed to have at maximum 10 threads, then Apache can service 30 × 10 = 300 requests simultaneously.</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45123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a:bodyPr>
          <a:lstStyle/>
          <a:p>
            <a:pPr marL="0" indent="0">
              <a:buNone/>
            </a:pPr>
            <a:r>
              <a:rPr lang="en-US" b="1" dirty="0">
                <a:solidFill>
                  <a:srgbClr val="FF0000"/>
                </a:solidFill>
              </a:rPr>
              <a:t>The threaded MPM</a:t>
            </a:r>
          </a:p>
          <a:p>
            <a:r>
              <a:rPr lang="en-US" dirty="0"/>
              <a:t>If something goes wrong with a thread, for example, an experimental module causes the thread to die, then the entire process dies. </a:t>
            </a:r>
          </a:p>
          <a:p>
            <a:r>
              <a:rPr lang="en-US" dirty="0"/>
              <a:t>This means that all the requests being serviced by the threads within the child process will be lost. </a:t>
            </a:r>
          </a:p>
          <a:p>
            <a:r>
              <a:rPr lang="en-US" dirty="0"/>
              <a:t>However, because requests are distributed among threads on separate child processes, it is likely that a child’s death will take down at maximum of 1/n of all the total connection, where n presents the number of all simultaneous connections.</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677430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lnSpcReduction="10000"/>
          </a:bodyPr>
          <a:lstStyle/>
          <a:p>
            <a:pPr marL="0" indent="0">
              <a:buNone/>
            </a:pPr>
            <a:r>
              <a:rPr lang="en-US" b="1" dirty="0">
                <a:solidFill>
                  <a:srgbClr val="FF0000"/>
                </a:solidFill>
              </a:rPr>
              <a:t>The threaded MPM</a:t>
            </a:r>
          </a:p>
          <a:p>
            <a:r>
              <a:rPr lang="en-US" dirty="0"/>
              <a:t>A process is added or removed by monitoring its spare-thread count. </a:t>
            </a:r>
          </a:p>
          <a:p>
            <a:r>
              <a:rPr lang="en-US" dirty="0"/>
              <a:t>For example, if a process has less than the minimum number of spare threads, a new process is added.</a:t>
            </a:r>
          </a:p>
          <a:p>
            <a:r>
              <a:rPr lang="en-US" dirty="0"/>
              <a:t>Similarly, when a process has a maximum number of idle threads, it killed.</a:t>
            </a:r>
          </a:p>
          <a:p>
            <a:r>
              <a:rPr lang="en-US" dirty="0"/>
              <a:t>All processes run under the same user and group ID assigned to Apache server.</a:t>
            </a:r>
          </a:p>
          <a:p>
            <a:r>
              <a:rPr lang="en-US" dirty="0"/>
              <a:t>Because threads are more resource efficient than processes, this MPM is very scalable.</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739803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p:txBody>
          <a:bodyPr>
            <a:normAutofit fontScale="92500" lnSpcReduction="10000"/>
          </a:bodyPr>
          <a:lstStyle/>
          <a:p>
            <a:pPr marL="0" indent="0">
              <a:buNone/>
            </a:pPr>
            <a:r>
              <a:rPr lang="en-US" b="1" dirty="0">
                <a:solidFill>
                  <a:srgbClr val="FF0000"/>
                </a:solidFill>
              </a:rPr>
              <a:t>The </a:t>
            </a:r>
            <a:r>
              <a:rPr lang="en-US" b="1" dirty="0" err="1">
                <a:solidFill>
                  <a:srgbClr val="FF0000"/>
                </a:solidFill>
              </a:rPr>
              <a:t>perchild</a:t>
            </a:r>
            <a:r>
              <a:rPr lang="en-US" b="1" dirty="0">
                <a:solidFill>
                  <a:srgbClr val="FF0000"/>
                </a:solidFill>
              </a:rPr>
              <a:t> MPM</a:t>
            </a:r>
          </a:p>
          <a:p>
            <a:r>
              <a:rPr lang="en-US" dirty="0"/>
              <a:t>This is also new in Apache 2.0. </a:t>
            </a:r>
          </a:p>
          <a:p>
            <a:r>
              <a:rPr lang="en-US" dirty="0"/>
              <a:t>In this MPM model a set number of child processes are started with a specified number of threads. </a:t>
            </a:r>
          </a:p>
          <a:p>
            <a:r>
              <a:rPr lang="en-US" dirty="0"/>
              <a:t>As request load increases the processes add new threads as needed. </a:t>
            </a:r>
          </a:p>
          <a:p>
            <a:r>
              <a:rPr lang="en-US" dirty="0"/>
              <a:t>When request count reduces, processes shrink their thread counts using a minimum and maximum thread count setting.</a:t>
            </a:r>
          </a:p>
          <a:p>
            <a:r>
              <a:rPr lang="en-US" dirty="0"/>
              <a:t>The key difference between this module and the threaded MPM is that the process count is static and also each process can run using a different user and group ID.</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47565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a:xfrm>
            <a:off x="457201" y="1381124"/>
            <a:ext cx="8228012" cy="5019675"/>
          </a:xfrm>
        </p:spPr>
        <p:txBody>
          <a:bodyPr>
            <a:normAutofit fontScale="92500" lnSpcReduction="20000"/>
          </a:bodyPr>
          <a:lstStyle/>
          <a:p>
            <a:pPr marL="0" indent="0">
              <a:buNone/>
            </a:pPr>
            <a:r>
              <a:rPr lang="en-US" b="1" dirty="0">
                <a:solidFill>
                  <a:srgbClr val="FF0000"/>
                </a:solidFill>
              </a:rPr>
              <a:t>The </a:t>
            </a:r>
            <a:r>
              <a:rPr lang="en-US" b="1" dirty="0" err="1">
                <a:solidFill>
                  <a:srgbClr val="FF0000"/>
                </a:solidFill>
              </a:rPr>
              <a:t>perchild</a:t>
            </a:r>
            <a:r>
              <a:rPr lang="en-US" b="1" dirty="0">
                <a:solidFill>
                  <a:srgbClr val="FF0000"/>
                </a:solidFill>
              </a:rPr>
              <a:t> MPM</a:t>
            </a:r>
          </a:p>
          <a:p>
            <a:r>
              <a:rPr lang="en-US" dirty="0"/>
              <a:t>This is also new in Apache 2.0. </a:t>
            </a:r>
          </a:p>
          <a:p>
            <a:r>
              <a:rPr lang="en-US" dirty="0"/>
              <a:t>In this MPM model a set number of child processes are started with a specified number of threads. </a:t>
            </a:r>
          </a:p>
          <a:p>
            <a:r>
              <a:rPr lang="en-US" dirty="0"/>
              <a:t>As request load increases the processes add new threads as needed. </a:t>
            </a:r>
          </a:p>
          <a:p>
            <a:r>
              <a:rPr lang="en-US" dirty="0"/>
              <a:t>When request count reduces, processes shrink their thread counts using a minimum and maximum thread count setting.</a:t>
            </a:r>
          </a:p>
          <a:p>
            <a:r>
              <a:rPr lang="en-US" dirty="0"/>
              <a:t>The key difference between this module and the threaded MPM is that the process count is static and also each process can run using a different user and group ID.</a:t>
            </a:r>
          </a:p>
          <a:p>
            <a:r>
              <a:rPr lang="en-US" dirty="0"/>
              <a:t>This makes it easy to run different virtual Web sites under different user and group IDs.</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43188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a:xfrm>
            <a:off x="457201" y="1381124"/>
            <a:ext cx="8228012" cy="5019675"/>
          </a:xfrm>
        </p:spPr>
        <p:txBody>
          <a:bodyPr>
            <a:normAutofit fontScale="92500" lnSpcReduction="10000"/>
          </a:bodyPr>
          <a:lstStyle/>
          <a:p>
            <a:pPr marL="0" indent="0">
              <a:buNone/>
            </a:pPr>
            <a:r>
              <a:rPr lang="en-US" b="1" dirty="0">
                <a:solidFill>
                  <a:srgbClr val="FF0000"/>
                </a:solidFill>
              </a:rPr>
              <a:t>The </a:t>
            </a:r>
            <a:r>
              <a:rPr lang="en-US" b="1" dirty="0" err="1">
                <a:solidFill>
                  <a:srgbClr val="FF0000"/>
                </a:solidFill>
              </a:rPr>
              <a:t>winnt</a:t>
            </a:r>
            <a:r>
              <a:rPr lang="en-US" b="1" dirty="0">
                <a:solidFill>
                  <a:srgbClr val="FF0000"/>
                </a:solidFill>
              </a:rPr>
              <a:t> MPM</a:t>
            </a:r>
            <a:r>
              <a:rPr lang="en-US" dirty="0"/>
              <a:t> </a:t>
            </a:r>
          </a:p>
          <a:p>
            <a:r>
              <a:rPr lang="en-US" dirty="0"/>
              <a:t>This is the MPM for the Windows platform, including Windows 2000, Windows NT, and Window 9x. </a:t>
            </a:r>
          </a:p>
          <a:p>
            <a:r>
              <a:rPr lang="en-US" dirty="0"/>
              <a:t>It is a multithreaded module. </a:t>
            </a:r>
          </a:p>
          <a:p>
            <a:r>
              <a:rPr lang="en-US" dirty="0"/>
              <a:t>Using this module Apache will create a parent process and a child process. </a:t>
            </a:r>
          </a:p>
          <a:p>
            <a:r>
              <a:rPr lang="en-US" dirty="0"/>
              <a:t>The child process creates all the threads that services the request. </a:t>
            </a:r>
          </a:p>
          <a:p>
            <a:r>
              <a:rPr lang="en-US" dirty="0"/>
              <a:t>Also, this module now takes advantage of some Windows-only native function calls, which allows it to perform better than the earlier versions of Apache server on Windows platform.</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811739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a:xfrm>
            <a:off x="457201" y="1381124"/>
            <a:ext cx="8228012" cy="5019675"/>
          </a:xfrm>
        </p:spPr>
        <p:txBody>
          <a:bodyPr>
            <a:normAutofit fontScale="92500" lnSpcReduction="20000"/>
          </a:bodyPr>
          <a:lstStyle/>
          <a:p>
            <a:pPr marL="0" indent="0">
              <a:buNone/>
            </a:pPr>
            <a:r>
              <a:rPr lang="en-US" b="1" dirty="0">
                <a:solidFill>
                  <a:srgbClr val="FF0000"/>
                </a:solidFill>
              </a:rPr>
              <a:t>Filtering I/O</a:t>
            </a:r>
            <a:endParaRPr lang="en-US" dirty="0"/>
          </a:p>
          <a:p>
            <a:r>
              <a:rPr lang="en-US" dirty="0"/>
              <a:t>Apache 2.0 now provides architecture for layered I/O. </a:t>
            </a:r>
          </a:p>
          <a:p>
            <a:r>
              <a:rPr lang="en-US" dirty="0"/>
              <a:t>This means that one module’s output can become another module’s input. </a:t>
            </a:r>
          </a:p>
          <a:p>
            <a:r>
              <a:rPr lang="en-US" dirty="0"/>
              <a:t>This filtering effect is very interesting.</a:t>
            </a:r>
          </a:p>
          <a:p>
            <a:r>
              <a:rPr lang="en-US" dirty="0"/>
              <a:t>For example, the output produced by CGI scripts, which is processed by the </a:t>
            </a:r>
            <a:r>
              <a:rPr lang="en-US" dirty="0" err="1"/>
              <a:t>mod_cgi</a:t>
            </a:r>
            <a:r>
              <a:rPr lang="en-US" dirty="0"/>
              <a:t> module, can now be handed to the </a:t>
            </a:r>
            <a:r>
              <a:rPr lang="en-US" dirty="0" err="1"/>
              <a:t>mod_include</a:t>
            </a:r>
            <a:r>
              <a:rPr lang="en-US" dirty="0"/>
              <a:t> module responsible for SSIs. </a:t>
            </a:r>
          </a:p>
          <a:p>
            <a:r>
              <a:rPr lang="en-US" dirty="0"/>
              <a:t>SSI (Server Side Includes) are directives that are placed in HTML pages, and evaluated on the server while the pages are being served. </a:t>
            </a:r>
          </a:p>
          <a:p>
            <a:r>
              <a:rPr lang="en-US" dirty="0"/>
              <a:t>In other words, CGI scripts can produce output as SSI tags, which can be processed before the final output is sent to the Web browser.</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032612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92271-F2D2-4D24-89CB-B84423AB8137}"/>
              </a:ext>
            </a:extLst>
          </p:cNvPr>
          <p:cNvSpPr>
            <a:spLocks noGrp="1"/>
          </p:cNvSpPr>
          <p:nvPr>
            <p:ph sz="quarter" idx="12"/>
          </p:nvPr>
        </p:nvSpPr>
        <p:spPr>
          <a:xfrm>
            <a:off x="457201" y="1381124"/>
            <a:ext cx="8228012" cy="5019675"/>
          </a:xfrm>
        </p:spPr>
        <p:txBody>
          <a:bodyPr>
            <a:normAutofit lnSpcReduction="10000"/>
          </a:bodyPr>
          <a:lstStyle/>
          <a:p>
            <a:pPr marL="0" indent="0">
              <a:buNone/>
            </a:pPr>
            <a:r>
              <a:rPr lang="en-US" b="1" dirty="0">
                <a:solidFill>
                  <a:srgbClr val="FF0000"/>
                </a:solidFill>
              </a:rPr>
              <a:t>New CGI daemon</a:t>
            </a:r>
            <a:endParaRPr lang="en-US" dirty="0"/>
          </a:p>
          <a:p>
            <a:r>
              <a:rPr lang="en-US" dirty="0"/>
              <a:t>Because many of the MPM modules use threads, executing CGI scripts become cumbersome when a thread gets such a request. </a:t>
            </a:r>
          </a:p>
          <a:p>
            <a:r>
              <a:rPr lang="en-US" dirty="0"/>
              <a:t>The </a:t>
            </a:r>
            <a:r>
              <a:rPr lang="en-US" dirty="0" err="1"/>
              <a:t>mod_cgi</a:t>
            </a:r>
            <a:r>
              <a:rPr lang="en-US" dirty="0"/>
              <a:t> module still works, but not optimally for threaded MPMs, so </a:t>
            </a:r>
            <a:r>
              <a:rPr lang="en-US" dirty="0" err="1"/>
              <a:t>mod_cgid</a:t>
            </a:r>
            <a:r>
              <a:rPr lang="en-US" dirty="0"/>
              <a:t> was added. </a:t>
            </a:r>
          </a:p>
          <a:p>
            <a:r>
              <a:rPr lang="en-US" dirty="0"/>
              <a:t>The </a:t>
            </a:r>
            <a:r>
              <a:rPr lang="en-US" dirty="0" err="1"/>
              <a:t>mod_cgid</a:t>
            </a:r>
            <a:r>
              <a:rPr lang="en-US" dirty="0"/>
              <a:t> module creates a daemon process, which spawns CGI processes and interacts with threads more efficiently. </a:t>
            </a:r>
          </a:p>
          <a:p>
            <a:r>
              <a:rPr lang="en-US" dirty="0"/>
              <a:t>Figure shows how a CGI request for a script called</a:t>
            </a:r>
          </a:p>
          <a:p>
            <a:r>
              <a:rPr lang="en-US" dirty="0"/>
              <a:t>myscript.pl is serviced.</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541238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pic>
        <p:nvPicPr>
          <p:cNvPr id="7" name="Picture 6">
            <a:extLst>
              <a:ext uri="{FF2B5EF4-FFF2-40B4-BE49-F238E27FC236}">
                <a16:creationId xmlns:a16="http://schemas.microsoft.com/office/drawing/2014/main" id="{6AF83AFD-3B54-4F3F-8F0F-6119DF2B5EE1}"/>
              </a:ext>
            </a:extLst>
          </p:cNvPr>
          <p:cNvPicPr>
            <a:picLocks noChangeAspect="1"/>
          </p:cNvPicPr>
          <p:nvPr/>
        </p:nvPicPr>
        <p:blipFill>
          <a:blip r:embed="rId2"/>
          <a:stretch>
            <a:fillRect/>
          </a:stretch>
        </p:blipFill>
        <p:spPr>
          <a:xfrm>
            <a:off x="459480" y="1752600"/>
            <a:ext cx="8303520" cy="4387321"/>
          </a:xfrm>
          <a:prstGeom prst="rect">
            <a:avLst/>
          </a:prstGeom>
        </p:spPr>
      </p:pic>
    </p:spTree>
    <p:extLst>
      <p:ext uri="{BB962C8B-B14F-4D97-AF65-F5344CB8AC3E}">
        <p14:creationId xmlns:p14="http://schemas.microsoft.com/office/powerpoint/2010/main" val="81459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D3A4D8-F02F-4B0F-B2E1-7EA6AF3B9FD1}"/>
              </a:ext>
            </a:extLst>
          </p:cNvPr>
          <p:cNvSpPr>
            <a:spLocks noGrp="1"/>
          </p:cNvSpPr>
          <p:nvPr>
            <p:ph sz="quarter" idx="12"/>
          </p:nvPr>
        </p:nvSpPr>
        <p:spPr/>
        <p:txBody>
          <a:bodyPr/>
          <a:lstStyle/>
          <a:p>
            <a:r>
              <a:rPr lang="en-US" dirty="0"/>
              <a:t>Here is how the CGI scripts are executed:</a:t>
            </a:r>
          </a:p>
          <a:p>
            <a:r>
              <a:rPr lang="en-US" dirty="0"/>
              <a:t>1. When the CGI request comes to a thread within a child process, it passes the request to the CGI daemon.</a:t>
            </a:r>
          </a:p>
          <a:p>
            <a:r>
              <a:rPr lang="en-US" dirty="0"/>
              <a:t>2. The CGI daemon spawns the CGI script and outputs the CGI script-generated data to the thread in the child process.</a:t>
            </a:r>
          </a:p>
          <a:p>
            <a:r>
              <a:rPr lang="en-US" dirty="0"/>
              <a:t>3. The thread returns the data to the Web browser.</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761385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pPr marL="0" indent="0">
              <a:buNone/>
            </a:pPr>
            <a:r>
              <a:rPr lang="en-US" dirty="0"/>
              <a:t>• Apache virtual host workflow and configuration in detail</a:t>
            </a:r>
          </a:p>
          <a:p>
            <a:pPr marL="0" indent="0">
              <a:buNone/>
            </a:pPr>
            <a:r>
              <a:rPr lang="en-US" dirty="0"/>
              <a:t>• Apache MPM configurations and usages</a:t>
            </a:r>
          </a:p>
          <a:p>
            <a:pPr marL="0" indent="0">
              <a:buNone/>
            </a:pPr>
            <a:r>
              <a:rPr lang="en-US" dirty="0"/>
              <a:t>• Server capacity (like RAM, ROM) needed for n number of users (say n=3000+).</a:t>
            </a:r>
          </a:p>
          <a:p>
            <a:pPr marL="0" indent="0">
              <a:buNone/>
            </a:pPr>
            <a:r>
              <a:rPr lang="en-US" dirty="0"/>
              <a:t>• Apache tuning when there is high server load</a:t>
            </a:r>
          </a:p>
          <a:p>
            <a:pPr marL="0" indent="0">
              <a:buNone/>
            </a:pPr>
            <a:r>
              <a:rPr lang="en-US" dirty="0"/>
              <a:t>• Other Apache mechanism for handling uncertain situations</a:t>
            </a:r>
          </a:p>
          <a:p>
            <a:endParaRPr lang="en-IN" dirty="0"/>
          </a:p>
        </p:txBody>
      </p:sp>
      <p:sp>
        <p:nvSpPr>
          <p:cNvPr id="3" name="Title 2"/>
          <p:cNvSpPr>
            <a:spLocks noGrp="1"/>
          </p:cNvSpPr>
          <p:nvPr>
            <p:ph type="title"/>
          </p:nvPr>
        </p:nvSpPr>
        <p:spPr/>
        <p:txBody>
          <a:bodyPr/>
          <a:lstStyle/>
          <a:p>
            <a:r>
              <a:rPr lang="en-IN" dirty="0"/>
              <a:t>Apache 2 Administration</a:t>
            </a:r>
          </a:p>
        </p:txBody>
      </p:sp>
    </p:spTree>
    <p:extLst>
      <p:ext uri="{BB962C8B-B14F-4D97-AF65-F5344CB8AC3E}">
        <p14:creationId xmlns:p14="http://schemas.microsoft.com/office/powerpoint/2010/main" val="4204393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D3A4D8-F02F-4B0F-B2E1-7EA6AF3B9FD1}"/>
              </a:ext>
            </a:extLst>
          </p:cNvPr>
          <p:cNvSpPr>
            <a:spLocks noGrp="1"/>
          </p:cNvSpPr>
          <p:nvPr>
            <p:ph sz="quarter" idx="12"/>
          </p:nvPr>
        </p:nvSpPr>
        <p:spPr/>
        <p:txBody>
          <a:bodyPr/>
          <a:lstStyle/>
          <a:p>
            <a:r>
              <a:rPr lang="en-US" dirty="0"/>
              <a:t>When the main Apache server starts, it also starts the CGI daemon and establishes a socket connection. </a:t>
            </a:r>
          </a:p>
          <a:p>
            <a:r>
              <a:rPr lang="en-US" dirty="0"/>
              <a:t>So, when a new child process is created, it inherits the socket connection and therefore does not have any need to create a connection to the CGI daemon for each request. </a:t>
            </a:r>
          </a:p>
          <a:p>
            <a:r>
              <a:rPr lang="en-US" dirty="0"/>
              <a:t>The entire process improves CGI execution in the threaded environment.</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12062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D3A4D8-F02F-4B0F-B2E1-7EA6AF3B9FD1}"/>
              </a:ext>
            </a:extLst>
          </p:cNvPr>
          <p:cNvSpPr>
            <a:spLocks noGrp="1"/>
          </p:cNvSpPr>
          <p:nvPr>
            <p:ph sz="quarter" idx="12"/>
          </p:nvPr>
        </p:nvSpPr>
        <p:spPr/>
        <p:txBody>
          <a:bodyPr>
            <a:normAutofit fontScale="85000" lnSpcReduction="20000"/>
          </a:bodyPr>
          <a:lstStyle/>
          <a:p>
            <a:pPr marL="0" indent="0">
              <a:buNone/>
            </a:pPr>
            <a:r>
              <a:rPr lang="en-US" b="1" dirty="0">
                <a:solidFill>
                  <a:srgbClr val="FF0000"/>
                </a:solidFill>
              </a:rPr>
              <a:t>Apache Portable Run-Time</a:t>
            </a:r>
          </a:p>
          <a:p>
            <a:r>
              <a:rPr lang="en-US" dirty="0"/>
              <a:t>In furtherance of the Apache Group’s vision to create the most popular Web server in the world, it became clear that Apache’s portability needed to be addressed in Apache 2.0. </a:t>
            </a:r>
          </a:p>
          <a:p>
            <a:r>
              <a:rPr lang="en-US" dirty="0"/>
              <a:t>Prior to the current release, Apache had been dealing with portability internally, which made the code base less manageable. </a:t>
            </a:r>
          </a:p>
          <a:p>
            <a:r>
              <a:rPr lang="en-US" dirty="0"/>
              <a:t>So, Apache Group introduced the Apache Portable Run-Time (APR). APR’s purpose is to provide a single C interface to platform-specific functions so that code can be written once.</a:t>
            </a:r>
          </a:p>
          <a:p>
            <a:r>
              <a:rPr lang="en-US" dirty="0"/>
              <a:t>This enables Apache to run more natively on platforms such as Windows, BeOS, Amiga, and OS/2. </a:t>
            </a:r>
          </a:p>
          <a:p>
            <a:r>
              <a:rPr lang="en-US" dirty="0"/>
              <a:t>Because of APR, many programs, such as </a:t>
            </a:r>
            <a:r>
              <a:rPr lang="en-US" dirty="0" err="1"/>
              <a:t>ApacheBench</a:t>
            </a:r>
            <a:r>
              <a:rPr lang="en-US" dirty="0"/>
              <a:t>, can run on these platforms.</a:t>
            </a:r>
            <a:endParaRPr lang="en-IN" dirty="0"/>
          </a:p>
        </p:txBody>
      </p:sp>
      <p:sp>
        <p:nvSpPr>
          <p:cNvPr id="3" name="Title 2">
            <a:extLst>
              <a:ext uri="{FF2B5EF4-FFF2-40B4-BE49-F238E27FC236}">
                <a16:creationId xmlns:a16="http://schemas.microsoft.com/office/drawing/2014/main" id="{282D5CAD-9A00-4E8C-B134-17CD56E59CDC}"/>
              </a:ext>
            </a:extLst>
          </p:cNvPr>
          <p:cNvSpPr>
            <a:spLocks noGrp="1"/>
          </p:cNvSpPr>
          <p:nvPr>
            <p:ph type="title"/>
          </p:nvPr>
        </p:nvSpPr>
        <p:spPr/>
        <p:txBody>
          <a:bodyPr/>
          <a:lstStyle/>
          <a:p>
            <a:r>
              <a:rPr lang="en-IN" dirty="0"/>
              <a:t>Apache 2.4 Architecture</a:t>
            </a:r>
          </a:p>
        </p:txBody>
      </p:sp>
    </p:spTree>
    <p:extLst>
      <p:ext uri="{BB962C8B-B14F-4D97-AF65-F5344CB8AC3E}">
        <p14:creationId xmlns:p14="http://schemas.microsoft.com/office/powerpoint/2010/main" val="2916038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1D0B41-9350-4978-B965-6F5380BBBA3A}"/>
              </a:ext>
            </a:extLst>
          </p:cNvPr>
          <p:cNvSpPr>
            <a:spLocks noGrp="1"/>
          </p:cNvSpPr>
          <p:nvPr>
            <p:ph sz="quarter" idx="12"/>
          </p:nvPr>
        </p:nvSpPr>
        <p:spPr/>
        <p:txBody>
          <a:bodyPr>
            <a:normAutofit lnSpcReduction="10000"/>
          </a:bodyPr>
          <a:lstStyle/>
          <a:p>
            <a:r>
              <a:rPr lang="en-US" dirty="0"/>
              <a:t>Free software such as Apache, Perl (Practical Extraction and Reporting Language), and Linux (an x86-based Unix clone operating system) are getting a great deal of press because of Netscape’s decision to make Netscape Communicator, one of the most popular Web browsers, available for free with its Mozilla project. </a:t>
            </a:r>
          </a:p>
          <a:p>
            <a:r>
              <a:rPr lang="en-US" dirty="0"/>
              <a:t>Unfortunately, free software such as Apache, Perl, and Linux do not share the same licensing agreements, and so the media has created some confusion by associating these packages in the same licensing category.</a:t>
            </a:r>
            <a:endParaRPr lang="en-IN" dirty="0"/>
          </a:p>
        </p:txBody>
      </p:sp>
      <p:sp>
        <p:nvSpPr>
          <p:cNvPr id="3" name="Title 2">
            <a:extLst>
              <a:ext uri="{FF2B5EF4-FFF2-40B4-BE49-F238E27FC236}">
                <a16:creationId xmlns:a16="http://schemas.microsoft.com/office/drawing/2014/main" id="{02801844-B7A1-4552-8ABA-7125C0A792B3}"/>
              </a:ext>
            </a:extLst>
          </p:cNvPr>
          <p:cNvSpPr>
            <a:spLocks noGrp="1"/>
          </p:cNvSpPr>
          <p:nvPr>
            <p:ph type="title"/>
          </p:nvPr>
        </p:nvSpPr>
        <p:spPr/>
        <p:txBody>
          <a:bodyPr/>
          <a:lstStyle/>
          <a:p>
            <a:r>
              <a:rPr lang="en-IN" dirty="0"/>
              <a:t>Understanding the Apache License</a:t>
            </a:r>
          </a:p>
        </p:txBody>
      </p:sp>
    </p:spTree>
    <p:extLst>
      <p:ext uri="{BB962C8B-B14F-4D97-AF65-F5344CB8AC3E}">
        <p14:creationId xmlns:p14="http://schemas.microsoft.com/office/powerpoint/2010/main" val="1564657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1D0B41-9350-4978-B965-6F5380BBBA3A}"/>
              </a:ext>
            </a:extLst>
          </p:cNvPr>
          <p:cNvSpPr>
            <a:spLocks noGrp="1"/>
          </p:cNvSpPr>
          <p:nvPr>
            <p:ph sz="quarter" idx="12"/>
          </p:nvPr>
        </p:nvSpPr>
        <p:spPr/>
        <p:txBody>
          <a:bodyPr>
            <a:normAutofit/>
          </a:bodyPr>
          <a:lstStyle/>
          <a:p>
            <a:r>
              <a:rPr lang="en-US" dirty="0"/>
              <a:t>All free software is intended to be, well, free for all.</a:t>
            </a:r>
          </a:p>
          <a:p>
            <a:r>
              <a:rPr lang="en-US" dirty="0"/>
              <a:t>However, there are some legal restrictions that the individual software licenses enforce. </a:t>
            </a:r>
          </a:p>
          <a:p>
            <a:r>
              <a:rPr lang="en-US" dirty="0"/>
              <a:t>For example, Linux, which is made free by GNU Public License (GPL), requires that any changes to Linux be made public. </a:t>
            </a:r>
          </a:p>
          <a:p>
            <a:r>
              <a:rPr lang="en-US" dirty="0"/>
              <a:t>Apache, on the other hand, does not require that changes made to Apache be made public by anyone.</a:t>
            </a:r>
            <a:endParaRPr lang="en-IN" dirty="0"/>
          </a:p>
        </p:txBody>
      </p:sp>
      <p:sp>
        <p:nvSpPr>
          <p:cNvPr id="3" name="Title 2">
            <a:extLst>
              <a:ext uri="{FF2B5EF4-FFF2-40B4-BE49-F238E27FC236}">
                <a16:creationId xmlns:a16="http://schemas.microsoft.com/office/drawing/2014/main" id="{02801844-B7A1-4552-8ABA-7125C0A792B3}"/>
              </a:ext>
            </a:extLst>
          </p:cNvPr>
          <p:cNvSpPr>
            <a:spLocks noGrp="1"/>
          </p:cNvSpPr>
          <p:nvPr>
            <p:ph type="title"/>
          </p:nvPr>
        </p:nvSpPr>
        <p:spPr/>
        <p:txBody>
          <a:bodyPr/>
          <a:lstStyle/>
          <a:p>
            <a:r>
              <a:rPr lang="en-IN" dirty="0"/>
              <a:t>Understanding the Apache License</a:t>
            </a:r>
          </a:p>
        </p:txBody>
      </p:sp>
    </p:spTree>
    <p:extLst>
      <p:ext uri="{BB962C8B-B14F-4D97-AF65-F5344CB8AC3E}">
        <p14:creationId xmlns:p14="http://schemas.microsoft.com/office/powerpoint/2010/main" val="3479594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1D0B41-9350-4978-B965-6F5380BBBA3A}"/>
              </a:ext>
            </a:extLst>
          </p:cNvPr>
          <p:cNvSpPr>
            <a:spLocks noGrp="1"/>
          </p:cNvSpPr>
          <p:nvPr>
            <p:ph sz="quarter" idx="12"/>
          </p:nvPr>
        </p:nvSpPr>
        <p:spPr/>
        <p:txBody>
          <a:bodyPr>
            <a:normAutofit/>
          </a:bodyPr>
          <a:lstStyle/>
          <a:p>
            <a:r>
              <a:rPr lang="en-US" dirty="0"/>
              <a:t>In short, think of Apache as free, copyrighted software published by the Apache Group. </a:t>
            </a:r>
          </a:p>
          <a:p>
            <a:r>
              <a:rPr lang="en-US" dirty="0"/>
              <a:t>It is neither in the public domain nor is it shareware.</a:t>
            </a:r>
          </a:p>
          <a:p>
            <a:r>
              <a:rPr lang="en-US" dirty="0"/>
              <a:t>Also note that Apache is not covered by GPL.</a:t>
            </a:r>
            <a:endParaRPr lang="en-IN" dirty="0"/>
          </a:p>
        </p:txBody>
      </p:sp>
      <p:sp>
        <p:nvSpPr>
          <p:cNvPr id="3" name="Title 2">
            <a:extLst>
              <a:ext uri="{FF2B5EF4-FFF2-40B4-BE49-F238E27FC236}">
                <a16:creationId xmlns:a16="http://schemas.microsoft.com/office/drawing/2014/main" id="{02801844-B7A1-4552-8ABA-7125C0A792B3}"/>
              </a:ext>
            </a:extLst>
          </p:cNvPr>
          <p:cNvSpPr>
            <a:spLocks noGrp="1"/>
          </p:cNvSpPr>
          <p:nvPr>
            <p:ph type="title"/>
          </p:nvPr>
        </p:nvSpPr>
        <p:spPr/>
        <p:txBody>
          <a:bodyPr/>
          <a:lstStyle/>
          <a:p>
            <a:r>
              <a:rPr lang="en-IN" dirty="0"/>
              <a:t>Understanding the Apache License</a:t>
            </a:r>
          </a:p>
        </p:txBody>
      </p:sp>
    </p:spTree>
    <p:extLst>
      <p:ext uri="{BB962C8B-B14F-4D97-AF65-F5344CB8AC3E}">
        <p14:creationId xmlns:p14="http://schemas.microsoft.com/office/powerpoint/2010/main" val="1493931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F2D96-FF1D-479A-B1CA-E01230380803}"/>
              </a:ext>
            </a:extLst>
          </p:cNvPr>
          <p:cNvSpPr>
            <a:spLocks noGrp="1"/>
          </p:cNvSpPr>
          <p:nvPr>
            <p:ph sz="quarter" idx="12"/>
          </p:nvPr>
        </p:nvSpPr>
        <p:spPr/>
        <p:txBody>
          <a:bodyPr/>
          <a:lstStyle/>
          <a:p>
            <a:r>
              <a:rPr lang="en-US" dirty="0"/>
              <a:t>Step 1 - Download Apache for Windows</a:t>
            </a:r>
          </a:p>
          <a:p>
            <a:r>
              <a:rPr lang="en-US" dirty="0"/>
              <a:t>Step 2 - Unzip</a:t>
            </a:r>
          </a:p>
          <a:p>
            <a:r>
              <a:rPr lang="en-US" dirty="0"/>
              <a:t>Step 3 - Configure Apache</a:t>
            </a:r>
          </a:p>
          <a:p>
            <a:r>
              <a:rPr lang="en-US" dirty="0"/>
              <a:t>Step 4 - Start Apache</a:t>
            </a:r>
          </a:p>
          <a:p>
            <a:r>
              <a:rPr lang="en-US" dirty="0"/>
              <a:t>Step 5 - Check Apache</a:t>
            </a:r>
          </a:p>
          <a:p>
            <a:r>
              <a:rPr lang="en-US" dirty="0"/>
              <a:t>Step 6 - Install Apache as a Windows service</a:t>
            </a:r>
          </a:p>
          <a:p>
            <a:r>
              <a:rPr lang="en-US" dirty="0"/>
              <a:t>Step 7 - Monitor Apache (optional)</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632095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pic>
        <p:nvPicPr>
          <p:cNvPr id="7" name="Picture 6">
            <a:extLst>
              <a:ext uri="{FF2B5EF4-FFF2-40B4-BE49-F238E27FC236}">
                <a16:creationId xmlns:a16="http://schemas.microsoft.com/office/drawing/2014/main" id="{4A5952DB-F0F8-476F-A428-57D2BBF2495D}"/>
              </a:ext>
            </a:extLst>
          </p:cNvPr>
          <p:cNvPicPr>
            <a:picLocks noChangeAspect="1"/>
          </p:cNvPicPr>
          <p:nvPr/>
        </p:nvPicPr>
        <p:blipFill rotWithShape="1">
          <a:blip r:embed="rId2"/>
          <a:srcRect l="15000" t="32222" r="16666" b="4074"/>
          <a:stretch/>
        </p:blipFill>
        <p:spPr>
          <a:xfrm>
            <a:off x="433042" y="1676400"/>
            <a:ext cx="8500731" cy="4572000"/>
          </a:xfrm>
          <a:prstGeom prst="rect">
            <a:avLst/>
          </a:prstGeom>
        </p:spPr>
      </p:pic>
      <p:sp>
        <p:nvSpPr>
          <p:cNvPr id="8" name="TextBox 7">
            <a:extLst>
              <a:ext uri="{FF2B5EF4-FFF2-40B4-BE49-F238E27FC236}">
                <a16:creationId xmlns:a16="http://schemas.microsoft.com/office/drawing/2014/main" id="{D16C03D8-96B4-4B2A-BA7E-1BBA56882F0E}"/>
              </a:ext>
            </a:extLst>
          </p:cNvPr>
          <p:cNvSpPr txBox="1"/>
          <p:nvPr/>
        </p:nvSpPr>
        <p:spPr>
          <a:xfrm>
            <a:off x="405050" y="1260901"/>
            <a:ext cx="4419600" cy="830997"/>
          </a:xfrm>
          <a:prstGeom prst="rect">
            <a:avLst/>
          </a:prstGeom>
          <a:noFill/>
        </p:spPr>
        <p:txBody>
          <a:bodyPr wrap="square" rtlCol="0">
            <a:spAutoFit/>
          </a:bodyPr>
          <a:lstStyle/>
          <a:p>
            <a:r>
              <a:rPr lang="en-US" sz="2400" dirty="0"/>
              <a:t>Step 1 - Download</a:t>
            </a:r>
          </a:p>
          <a:p>
            <a:endParaRPr lang="en-IN" sz="2400" dirty="0"/>
          </a:p>
        </p:txBody>
      </p:sp>
    </p:spTree>
    <p:extLst>
      <p:ext uri="{BB962C8B-B14F-4D97-AF65-F5344CB8AC3E}">
        <p14:creationId xmlns:p14="http://schemas.microsoft.com/office/powerpoint/2010/main" val="1101594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lstStyle/>
          <a:p>
            <a:r>
              <a:rPr lang="en-US" dirty="0"/>
              <a:t>Step 2 - Unzip</a:t>
            </a:r>
          </a:p>
          <a:p>
            <a:pPr lvl="1"/>
            <a:r>
              <a:rPr lang="en-US" dirty="0"/>
              <a:t>Once the download has completed, open the downloaded "httpd-2.4.39-win64-VC15.zip" file, and extract its contents to a suitable location on your server i.e. C:\Apache24 or D:\Apache, </a:t>
            </a:r>
            <a:r>
              <a:rPr lang="en-US" dirty="0" err="1"/>
              <a:t>etc</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1238341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normAutofit lnSpcReduction="10000"/>
          </a:bodyPr>
          <a:lstStyle/>
          <a:p>
            <a:pPr algn="l"/>
            <a:r>
              <a:rPr lang="en-IN" b="1" i="0" dirty="0">
                <a:solidFill>
                  <a:srgbClr val="264666"/>
                </a:solidFill>
                <a:effectLst/>
                <a:latin typeface="open sans"/>
              </a:rPr>
              <a:t>Step 3 - Configure Apache</a:t>
            </a:r>
          </a:p>
          <a:p>
            <a:pPr lvl="1"/>
            <a:r>
              <a:rPr lang="en-US" dirty="0"/>
              <a:t>Once you've extracted Apache, configure it. </a:t>
            </a:r>
          </a:p>
          <a:p>
            <a:pPr lvl="1"/>
            <a:r>
              <a:rPr lang="en-US" dirty="0"/>
              <a:t>Start by locating the file "</a:t>
            </a:r>
            <a:r>
              <a:rPr lang="en-US" dirty="0" err="1"/>
              <a:t>httpd.conf</a:t>
            </a:r>
            <a:r>
              <a:rPr lang="en-US" dirty="0"/>
              <a:t>" (which will be in the "conf" sub directory), and open this in a standard text editor.</a:t>
            </a:r>
          </a:p>
          <a:p>
            <a:pPr lvl="1"/>
            <a:r>
              <a:rPr lang="en-US" dirty="0"/>
              <a:t>By default, this configuration file assumes that you've extracted Apache to C:\Apache24. </a:t>
            </a:r>
          </a:p>
          <a:p>
            <a:pPr lvl="1"/>
            <a:r>
              <a:rPr lang="en-US" dirty="0"/>
              <a:t>If however you've extracted Apache to a different location (i.e. D:\Apache), you'll need to update the ${SRVROOT} variable within in the </a:t>
            </a:r>
            <a:r>
              <a:rPr lang="en-US" dirty="0" err="1"/>
              <a:t>httpd.conf</a:t>
            </a:r>
            <a:r>
              <a:rPr lang="en-US" dirty="0"/>
              <a:t> file to point to the new location accordingly, </a:t>
            </a:r>
            <a:r>
              <a:rPr lang="en-US" dirty="0" err="1"/>
              <a:t>i.e</a:t>
            </a:r>
            <a:r>
              <a:rPr lang="en-US" dirty="0"/>
              <a:t>:</a:t>
            </a:r>
          </a:p>
          <a:p>
            <a:pPr lvl="1"/>
            <a:r>
              <a:rPr lang="en-US" dirty="0"/>
              <a:t>Define SRVROOT "C:/Apache24" → Define SRVROOT "D:/Apache"</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1972735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normAutofit/>
          </a:bodyPr>
          <a:lstStyle/>
          <a:p>
            <a:pPr algn="l"/>
            <a:r>
              <a:rPr lang="en-IN" b="1" i="0" dirty="0">
                <a:solidFill>
                  <a:srgbClr val="264666"/>
                </a:solidFill>
                <a:effectLst/>
                <a:latin typeface="open sans"/>
              </a:rPr>
              <a:t>Step 3 - Configure Apache</a:t>
            </a:r>
          </a:p>
          <a:p>
            <a:pPr lvl="1"/>
            <a:r>
              <a:rPr lang="en-US" dirty="0"/>
              <a:t>If there is no SRVROOT variable present in your </a:t>
            </a:r>
            <a:r>
              <a:rPr lang="en-US" dirty="0" err="1"/>
              <a:t>httpd.conf</a:t>
            </a:r>
            <a:r>
              <a:rPr lang="en-US" dirty="0"/>
              <a:t> file, then instead we'll need to manually update all instances of "C:/Apache24", i.e.:</a:t>
            </a:r>
          </a:p>
          <a:p>
            <a:pPr lvl="1"/>
            <a:r>
              <a:rPr lang="en-US" dirty="0" err="1"/>
              <a:t>ServerRoot</a:t>
            </a:r>
            <a:r>
              <a:rPr lang="en-US" dirty="0"/>
              <a:t> "C:/Apache24" → </a:t>
            </a:r>
            <a:r>
              <a:rPr lang="en-US" dirty="0" err="1"/>
              <a:t>ServerRoot</a:t>
            </a:r>
            <a:r>
              <a:rPr lang="en-US" dirty="0"/>
              <a:t> "D:/Apache"</a:t>
            </a:r>
          </a:p>
          <a:p>
            <a:pPr lvl="1"/>
            <a:r>
              <a:rPr lang="en-US" dirty="0" err="1"/>
              <a:t>DocumentRoot</a:t>
            </a:r>
            <a:r>
              <a:rPr lang="en-US" dirty="0"/>
              <a:t> "C:/Apache24/htdocs" → </a:t>
            </a:r>
            <a:r>
              <a:rPr lang="en-US" dirty="0" err="1"/>
              <a:t>DocumentRoot</a:t>
            </a:r>
            <a:r>
              <a:rPr lang="en-US" dirty="0"/>
              <a:t> "D:/Apache/htdocs"</a:t>
            </a:r>
          </a:p>
          <a:p>
            <a:pPr lvl="1"/>
            <a:r>
              <a:rPr lang="en-US" dirty="0"/>
              <a:t>&lt;Directory "C:/Apache24/htdocs"&gt; → &lt;Directory "D:/Apache/htdocs"&gt;</a:t>
            </a:r>
          </a:p>
          <a:p>
            <a:pPr lvl="1"/>
            <a:r>
              <a:rPr lang="en-US" dirty="0" err="1"/>
              <a:t>ScriptAlias</a:t>
            </a:r>
            <a:r>
              <a:rPr lang="en-US" dirty="0"/>
              <a:t> /</a:t>
            </a:r>
            <a:r>
              <a:rPr lang="en-US" dirty="0" err="1"/>
              <a:t>cgi</a:t>
            </a:r>
            <a:r>
              <a:rPr lang="en-US" dirty="0"/>
              <a:t>-bin/ "C:/Apache24/cgi-bin/" → </a:t>
            </a:r>
            <a:r>
              <a:rPr lang="en-US" dirty="0" err="1"/>
              <a:t>ScriptAlias</a:t>
            </a:r>
            <a:r>
              <a:rPr lang="en-US" dirty="0"/>
              <a:t> /</a:t>
            </a:r>
            <a:r>
              <a:rPr lang="en-US" dirty="0" err="1"/>
              <a:t>cgi</a:t>
            </a:r>
            <a:r>
              <a:rPr lang="en-US" dirty="0"/>
              <a:t>-bin/ "D:/Apache/cgi-bin/"</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2137447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ache Tutorials for Beginners">
            <a:extLst>
              <a:ext uri="{FF2B5EF4-FFF2-40B4-BE49-F238E27FC236}">
                <a16:creationId xmlns:a16="http://schemas.microsoft.com/office/drawing/2014/main" id="{0B52B9D6-2FE5-4832-A61B-53629CDAF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503720" cy="580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6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normAutofit/>
          </a:bodyPr>
          <a:lstStyle/>
          <a:p>
            <a:pPr algn="l"/>
            <a:r>
              <a:rPr lang="en-IN" b="1" i="0" dirty="0">
                <a:solidFill>
                  <a:srgbClr val="264666"/>
                </a:solidFill>
                <a:effectLst/>
                <a:latin typeface="open sans"/>
              </a:rPr>
              <a:t>Step 3 - Configure Apache</a:t>
            </a:r>
          </a:p>
          <a:p>
            <a:pPr lvl="1"/>
            <a:r>
              <a:rPr lang="en-US" dirty="0"/>
              <a:t>Regardless of where you extracted Apache to, you'll also need to make the following modifications to the </a:t>
            </a:r>
            <a:r>
              <a:rPr lang="en-US" dirty="0" err="1"/>
              <a:t>http.conf</a:t>
            </a:r>
            <a:r>
              <a:rPr lang="en-US" dirty="0"/>
              <a:t> file:</a:t>
            </a:r>
          </a:p>
          <a:p>
            <a:pPr lvl="1"/>
            <a:r>
              <a:rPr lang="en-US" dirty="0"/>
              <a:t>A) Add "</a:t>
            </a:r>
            <a:r>
              <a:rPr lang="en-US" dirty="0" err="1"/>
              <a:t>ExecCGI</a:t>
            </a:r>
            <a:r>
              <a:rPr lang="en-US" dirty="0"/>
              <a:t>" to "Options" directive:</a:t>
            </a:r>
          </a:p>
          <a:p>
            <a:pPr lvl="1"/>
            <a:r>
              <a:rPr lang="en-US" dirty="0"/>
              <a:t>Locate the following line:</a:t>
            </a:r>
          </a:p>
          <a:p>
            <a:pPr lvl="1"/>
            <a:r>
              <a:rPr lang="en-US" dirty="0"/>
              <a:t>Options Indexes </a:t>
            </a:r>
            <a:r>
              <a:rPr lang="en-US" dirty="0" err="1"/>
              <a:t>FollowSymLinks</a:t>
            </a:r>
            <a:endParaRPr lang="en-US" dirty="0"/>
          </a:p>
          <a:p>
            <a:pPr lvl="1"/>
            <a:r>
              <a:rPr lang="en-US" dirty="0"/>
              <a:t>...and append "</a:t>
            </a:r>
            <a:r>
              <a:rPr lang="en-US" dirty="0" err="1"/>
              <a:t>ExecCGI</a:t>
            </a:r>
            <a:r>
              <a:rPr lang="en-US" dirty="0"/>
              <a:t>":</a:t>
            </a:r>
          </a:p>
          <a:p>
            <a:pPr lvl="1"/>
            <a:r>
              <a:rPr lang="en-US" dirty="0"/>
              <a:t>Options Indexes </a:t>
            </a:r>
            <a:r>
              <a:rPr lang="en-US" dirty="0" err="1"/>
              <a:t>FollowSymLinks</a:t>
            </a:r>
            <a:r>
              <a:rPr lang="en-US" dirty="0"/>
              <a:t> </a:t>
            </a:r>
            <a:r>
              <a:rPr lang="en-US" dirty="0" err="1"/>
              <a:t>ExecCGI</a:t>
            </a:r>
            <a:endParaRPr lang="en-US" dirty="0"/>
          </a:p>
          <a:p>
            <a:pPr lvl="1"/>
            <a:r>
              <a:rPr lang="en-US" dirty="0"/>
              <a:t>...this tells Apache that CGI/Perl scripts are allowed outside of the </a:t>
            </a:r>
            <a:r>
              <a:rPr lang="en-US" dirty="0" err="1"/>
              <a:t>cgi</a:t>
            </a:r>
            <a:r>
              <a:rPr lang="en-US" dirty="0"/>
              <a:t>-bin directory</a:t>
            </a:r>
          </a:p>
          <a:p>
            <a:pPr lvl="1"/>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879731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normAutofit/>
          </a:bodyPr>
          <a:lstStyle/>
          <a:p>
            <a:pPr algn="l"/>
            <a:r>
              <a:rPr lang="en-IN" b="1" i="0" dirty="0">
                <a:solidFill>
                  <a:srgbClr val="264666"/>
                </a:solidFill>
                <a:effectLst/>
                <a:latin typeface="open sans"/>
              </a:rPr>
              <a:t>Step 3 - Configure Apache</a:t>
            </a:r>
          </a:p>
          <a:p>
            <a:pPr lvl="1"/>
            <a:r>
              <a:rPr lang="en-US" dirty="0"/>
              <a:t>B) Locate and uncomment the following line: (by removing the # symbol from the start of the line)</a:t>
            </a:r>
          </a:p>
          <a:p>
            <a:pPr lvl="1"/>
            <a:r>
              <a:rPr lang="en-US" dirty="0" err="1"/>
              <a:t>AddHandler</a:t>
            </a:r>
            <a:r>
              <a:rPr lang="en-US" dirty="0"/>
              <a:t> </a:t>
            </a:r>
            <a:r>
              <a:rPr lang="en-US" dirty="0" err="1"/>
              <a:t>cgi</a:t>
            </a:r>
            <a:r>
              <a:rPr lang="en-US" dirty="0"/>
              <a:t>-script .</a:t>
            </a:r>
            <a:r>
              <a:rPr lang="en-US" dirty="0" err="1"/>
              <a:t>cgi</a:t>
            </a:r>
            <a:endParaRPr lang="en-US" dirty="0"/>
          </a:p>
          <a:p>
            <a:pPr lvl="1"/>
            <a:r>
              <a:rPr lang="en-US" dirty="0"/>
              <a:t>...and also add the following line:</a:t>
            </a:r>
          </a:p>
          <a:p>
            <a:pPr lvl="1"/>
            <a:r>
              <a:rPr lang="en-US" dirty="0" err="1"/>
              <a:t>AddHandler</a:t>
            </a:r>
            <a:r>
              <a:rPr lang="en-US" dirty="0"/>
              <a:t> </a:t>
            </a:r>
            <a:r>
              <a:rPr lang="en-US" dirty="0" err="1"/>
              <a:t>cgi</a:t>
            </a:r>
            <a:r>
              <a:rPr lang="en-US" dirty="0"/>
              <a:t>-script .pl</a:t>
            </a:r>
          </a:p>
          <a:p>
            <a:pPr lvl="1"/>
            <a:r>
              <a:rPr lang="en-US" dirty="0"/>
              <a:t>...These two lines tell Apache how to handle .</a:t>
            </a:r>
            <a:r>
              <a:rPr lang="en-US" dirty="0" err="1"/>
              <a:t>cgi</a:t>
            </a:r>
            <a:r>
              <a:rPr lang="en-US" dirty="0"/>
              <a:t>/.pl files (i.e. execute them rather than present them to as text to a web browser)</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951762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p:txBody>
          <a:bodyPr>
            <a:normAutofit/>
          </a:bodyPr>
          <a:lstStyle/>
          <a:p>
            <a:pPr algn="l"/>
            <a:r>
              <a:rPr lang="en-IN" b="1" i="0" dirty="0">
                <a:solidFill>
                  <a:srgbClr val="264666"/>
                </a:solidFill>
                <a:effectLst/>
                <a:latin typeface="open sans"/>
              </a:rPr>
              <a:t>Step 3 - Configure Apache</a:t>
            </a:r>
          </a:p>
          <a:p>
            <a:pPr lvl="1"/>
            <a:r>
              <a:rPr lang="en-US" dirty="0"/>
              <a:t>C) Add the following line to the end of the </a:t>
            </a:r>
            <a:r>
              <a:rPr lang="en-US" dirty="0" err="1"/>
              <a:t>httpd.conf</a:t>
            </a:r>
            <a:r>
              <a:rPr lang="en-US" dirty="0"/>
              <a:t> file:</a:t>
            </a:r>
          </a:p>
          <a:p>
            <a:pPr lvl="1"/>
            <a:r>
              <a:rPr lang="en-US" dirty="0" err="1"/>
              <a:t>ScriptInterpreterSource</a:t>
            </a:r>
            <a:r>
              <a:rPr lang="en-US" dirty="0"/>
              <a:t> Registry</a:t>
            </a:r>
          </a:p>
          <a:p>
            <a:pPr lvl="1"/>
            <a:r>
              <a:rPr lang="en-US" dirty="0"/>
              <a:t>...this allows Apache to ignore the very first line of .</a:t>
            </a:r>
            <a:r>
              <a:rPr lang="en-US" dirty="0" err="1"/>
              <a:t>cgi</a:t>
            </a:r>
            <a:r>
              <a:rPr lang="en-US" dirty="0"/>
              <a:t>/.pl files which direct Apache to the install location of Perl, and instead determine the location of Perl from the Windows Registry</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82602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57223-EFD3-4EF1-8F62-788E21C1D122}"/>
              </a:ext>
            </a:extLst>
          </p:cNvPr>
          <p:cNvSpPr>
            <a:spLocks noGrp="1"/>
          </p:cNvSpPr>
          <p:nvPr>
            <p:ph sz="quarter" idx="12"/>
          </p:nvPr>
        </p:nvSpPr>
        <p:spPr>
          <a:xfrm>
            <a:off x="457201" y="1381125"/>
            <a:ext cx="8228012" cy="1895475"/>
          </a:xfrm>
        </p:spPr>
        <p:txBody>
          <a:bodyPr>
            <a:normAutofit/>
          </a:bodyPr>
          <a:lstStyle/>
          <a:p>
            <a:pPr algn="l"/>
            <a:r>
              <a:rPr lang="en-US" b="1" i="0" dirty="0">
                <a:solidFill>
                  <a:srgbClr val="264666"/>
                </a:solidFill>
                <a:effectLst/>
                <a:latin typeface="open sans"/>
              </a:rPr>
              <a:t>Step 4 - Start Apache</a:t>
            </a:r>
          </a:p>
          <a:p>
            <a:pPr algn="l"/>
            <a:r>
              <a:rPr lang="en-US" sz="2000" i="0" dirty="0">
                <a:effectLst/>
                <a:latin typeface="open sans"/>
              </a:rPr>
              <a:t>Open an command/PowerShell prompt in the "bin" folder at the location where you extracted Apache (Hold "Shift" whilst right-clicking and select "Open command window here" or "Open PowerShell window here"):</a:t>
            </a:r>
            <a:endParaRPr lang="en-IN" sz="2000"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pic>
        <p:nvPicPr>
          <p:cNvPr id="5" name="Picture 4">
            <a:extLst>
              <a:ext uri="{FF2B5EF4-FFF2-40B4-BE49-F238E27FC236}">
                <a16:creationId xmlns:a16="http://schemas.microsoft.com/office/drawing/2014/main" id="{3ABB401F-1494-414B-8695-88EAFB699FE9}"/>
              </a:ext>
            </a:extLst>
          </p:cNvPr>
          <p:cNvPicPr>
            <a:picLocks noChangeAspect="1"/>
          </p:cNvPicPr>
          <p:nvPr/>
        </p:nvPicPr>
        <p:blipFill rotWithShape="1">
          <a:blip r:embed="rId2"/>
          <a:srcRect r="10017" b="63359"/>
          <a:stretch/>
        </p:blipFill>
        <p:spPr>
          <a:xfrm>
            <a:off x="533400" y="3962400"/>
            <a:ext cx="8228012" cy="1884622"/>
          </a:xfrm>
          <a:prstGeom prst="rect">
            <a:avLst/>
          </a:prstGeom>
        </p:spPr>
      </p:pic>
    </p:spTree>
    <p:extLst>
      <p:ext uri="{BB962C8B-B14F-4D97-AF65-F5344CB8AC3E}">
        <p14:creationId xmlns:p14="http://schemas.microsoft.com/office/powerpoint/2010/main" val="3741374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pic>
        <p:nvPicPr>
          <p:cNvPr id="8" name="Picture 7">
            <a:extLst>
              <a:ext uri="{FF2B5EF4-FFF2-40B4-BE49-F238E27FC236}">
                <a16:creationId xmlns:a16="http://schemas.microsoft.com/office/drawing/2014/main" id="{2160F72C-4341-48CA-9951-5AE74BCCA474}"/>
              </a:ext>
            </a:extLst>
          </p:cNvPr>
          <p:cNvPicPr>
            <a:picLocks noChangeAspect="1"/>
          </p:cNvPicPr>
          <p:nvPr/>
        </p:nvPicPr>
        <p:blipFill rotWithShape="1">
          <a:blip r:embed="rId2"/>
          <a:srcRect l="325" t="4171" r="508" b="21755"/>
          <a:stretch/>
        </p:blipFill>
        <p:spPr>
          <a:xfrm>
            <a:off x="38100" y="1752600"/>
            <a:ext cx="9067800" cy="3810001"/>
          </a:xfrm>
          <a:prstGeom prst="rect">
            <a:avLst/>
          </a:prstGeom>
        </p:spPr>
      </p:pic>
    </p:spTree>
    <p:extLst>
      <p:ext uri="{BB962C8B-B14F-4D97-AF65-F5344CB8AC3E}">
        <p14:creationId xmlns:p14="http://schemas.microsoft.com/office/powerpoint/2010/main" val="589627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
        <p:nvSpPr>
          <p:cNvPr id="2" name="TextBox 1">
            <a:extLst>
              <a:ext uri="{FF2B5EF4-FFF2-40B4-BE49-F238E27FC236}">
                <a16:creationId xmlns:a16="http://schemas.microsoft.com/office/drawing/2014/main" id="{E239E1BB-FEDC-45C1-9A59-32E77D654E03}"/>
              </a:ext>
            </a:extLst>
          </p:cNvPr>
          <p:cNvSpPr txBox="1"/>
          <p:nvPr/>
        </p:nvSpPr>
        <p:spPr>
          <a:xfrm>
            <a:off x="685800" y="1567934"/>
            <a:ext cx="4724400" cy="461665"/>
          </a:xfrm>
          <a:prstGeom prst="rect">
            <a:avLst/>
          </a:prstGeom>
          <a:noFill/>
        </p:spPr>
        <p:txBody>
          <a:bodyPr wrap="square" rtlCol="0">
            <a:spAutoFit/>
          </a:bodyPr>
          <a:lstStyle/>
          <a:p>
            <a:r>
              <a:rPr lang="en-IN" sz="2400" dirty="0"/>
              <a:t>Step 6: Start as Window Service</a:t>
            </a:r>
          </a:p>
        </p:txBody>
      </p:sp>
      <p:pic>
        <p:nvPicPr>
          <p:cNvPr id="5" name="Picture 4">
            <a:extLst>
              <a:ext uri="{FF2B5EF4-FFF2-40B4-BE49-F238E27FC236}">
                <a16:creationId xmlns:a16="http://schemas.microsoft.com/office/drawing/2014/main" id="{25E517B9-CC3E-48E1-81D5-5253C8B10203}"/>
              </a:ext>
            </a:extLst>
          </p:cNvPr>
          <p:cNvPicPr>
            <a:picLocks noChangeAspect="1"/>
          </p:cNvPicPr>
          <p:nvPr/>
        </p:nvPicPr>
        <p:blipFill rotWithShape="1">
          <a:blip r:embed="rId2"/>
          <a:srcRect l="8333" t="15926" r="4168" b="20371"/>
          <a:stretch/>
        </p:blipFill>
        <p:spPr>
          <a:xfrm>
            <a:off x="457200" y="2362200"/>
            <a:ext cx="8373140" cy="3429000"/>
          </a:xfrm>
          <a:prstGeom prst="rect">
            <a:avLst/>
          </a:prstGeom>
        </p:spPr>
      </p:pic>
    </p:spTree>
    <p:extLst>
      <p:ext uri="{BB962C8B-B14F-4D97-AF65-F5344CB8AC3E}">
        <p14:creationId xmlns:p14="http://schemas.microsoft.com/office/powerpoint/2010/main" val="984986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A3A72-6559-4607-B8AC-37E91542AE4E}"/>
              </a:ext>
            </a:extLst>
          </p:cNvPr>
          <p:cNvSpPr>
            <a:spLocks noGrp="1"/>
          </p:cNvSpPr>
          <p:nvPr>
            <p:ph sz="quarter" idx="12"/>
          </p:nvPr>
        </p:nvSpPr>
        <p:spPr/>
        <p:txBody>
          <a:bodyPr/>
          <a:lstStyle/>
          <a:p>
            <a:r>
              <a:rPr lang="en-US" dirty="0"/>
              <a:t>Step 7 - Monitor Apache (optional)</a:t>
            </a:r>
          </a:p>
          <a:p>
            <a:r>
              <a:rPr lang="en-US" dirty="0"/>
              <a:t>To allow you to monitor the current state of your Apache server, as well as allow you to quickly start/stop/restart the server, Apache comes with a small utility called "Apache Monitor".</a:t>
            </a:r>
          </a:p>
          <a:p>
            <a:r>
              <a:rPr lang="en-US" dirty="0"/>
              <a:t>Double click ApacheMonitor.exe from the bin folder to run the utility, or place a shortcut to in in your Startup folder so that it automatically runs whenever Windows starts.</a:t>
            </a:r>
            <a:endParaRPr lang="en-IN" dirty="0"/>
          </a:p>
        </p:txBody>
      </p:sp>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spTree>
    <p:extLst>
      <p:ext uri="{BB962C8B-B14F-4D97-AF65-F5344CB8AC3E}">
        <p14:creationId xmlns:p14="http://schemas.microsoft.com/office/powerpoint/2010/main" val="29917706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2DBFF-D277-4658-9D38-2A30DCE9F908}"/>
              </a:ext>
            </a:extLst>
          </p:cNvPr>
          <p:cNvSpPr>
            <a:spLocks noGrp="1"/>
          </p:cNvSpPr>
          <p:nvPr>
            <p:ph type="title"/>
          </p:nvPr>
        </p:nvSpPr>
        <p:spPr/>
        <p:txBody>
          <a:bodyPr>
            <a:normAutofit/>
          </a:bodyPr>
          <a:lstStyle/>
          <a:p>
            <a:r>
              <a:rPr lang="en-US" sz="2400" dirty="0"/>
              <a:t>How to install &amp; configure Apache on a Windows server</a:t>
            </a:r>
            <a:endParaRPr lang="en-IN" sz="2400" dirty="0"/>
          </a:p>
        </p:txBody>
      </p:sp>
      <p:pic>
        <p:nvPicPr>
          <p:cNvPr id="7" name="Picture 6">
            <a:extLst>
              <a:ext uri="{FF2B5EF4-FFF2-40B4-BE49-F238E27FC236}">
                <a16:creationId xmlns:a16="http://schemas.microsoft.com/office/drawing/2014/main" id="{DDC17365-AED6-46B7-B52E-CF95DC54CDCA}"/>
              </a:ext>
            </a:extLst>
          </p:cNvPr>
          <p:cNvPicPr>
            <a:picLocks noChangeAspect="1"/>
          </p:cNvPicPr>
          <p:nvPr/>
        </p:nvPicPr>
        <p:blipFill rotWithShape="1">
          <a:blip r:embed="rId2"/>
          <a:srcRect l="32500" t="26296" r="32500" b="32222"/>
          <a:stretch/>
        </p:blipFill>
        <p:spPr>
          <a:xfrm>
            <a:off x="807098" y="1676400"/>
            <a:ext cx="7315200" cy="4876800"/>
          </a:xfrm>
          <a:prstGeom prst="rect">
            <a:avLst/>
          </a:prstGeom>
        </p:spPr>
      </p:pic>
    </p:spTree>
    <p:extLst>
      <p:ext uri="{BB962C8B-B14F-4D97-AF65-F5344CB8AC3E}">
        <p14:creationId xmlns:p14="http://schemas.microsoft.com/office/powerpoint/2010/main" val="1383447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pic>
        <p:nvPicPr>
          <p:cNvPr id="5" name="Picture 4">
            <a:extLst>
              <a:ext uri="{FF2B5EF4-FFF2-40B4-BE49-F238E27FC236}">
                <a16:creationId xmlns:a16="http://schemas.microsoft.com/office/drawing/2014/main" id="{49175104-FDC4-419A-8005-BEAE13F265D1}"/>
              </a:ext>
            </a:extLst>
          </p:cNvPr>
          <p:cNvPicPr>
            <a:picLocks noChangeAspect="1"/>
          </p:cNvPicPr>
          <p:nvPr/>
        </p:nvPicPr>
        <p:blipFill rotWithShape="1">
          <a:blip r:embed="rId2"/>
          <a:srcRect l="13333" t="10001" r="33334" b="35055"/>
          <a:stretch/>
        </p:blipFill>
        <p:spPr>
          <a:xfrm>
            <a:off x="304800" y="1371600"/>
            <a:ext cx="8610600" cy="4989815"/>
          </a:xfrm>
          <a:prstGeom prst="rect">
            <a:avLst/>
          </a:prstGeom>
        </p:spPr>
      </p:pic>
    </p:spTree>
    <p:extLst>
      <p:ext uri="{BB962C8B-B14F-4D97-AF65-F5344CB8AC3E}">
        <p14:creationId xmlns:p14="http://schemas.microsoft.com/office/powerpoint/2010/main" val="240425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lstStyle/>
          <a:p>
            <a:r>
              <a:rPr lang="en-US" dirty="0"/>
              <a:t>include—Contains all the C header (include) files that are only needed if you develop Web applications that integrate with Apache or want to use </a:t>
            </a:r>
            <a:r>
              <a:rPr lang="en-US" dirty="0" err="1"/>
              <a:t>use</a:t>
            </a:r>
            <a:r>
              <a:rPr lang="en-US" dirty="0"/>
              <a:t> third-party software with Apache, which might require the header files. </a:t>
            </a:r>
          </a:p>
          <a:p>
            <a:r>
              <a:rPr lang="en-US" dirty="0"/>
              <a:t>On a  production server you can remove this directory.</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2796522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5289B-1C6A-415E-AA3A-7AFA0B0D90BC}"/>
              </a:ext>
            </a:extLst>
          </p:cNvPr>
          <p:cNvPicPr>
            <a:picLocks noChangeAspect="1"/>
          </p:cNvPicPr>
          <p:nvPr/>
        </p:nvPicPr>
        <p:blipFill rotWithShape="1">
          <a:blip r:embed="rId2"/>
          <a:srcRect l="1666" t="1482" r="833" b="741"/>
          <a:stretch/>
        </p:blipFill>
        <p:spPr>
          <a:xfrm>
            <a:off x="0" y="1219200"/>
            <a:ext cx="9144000" cy="5158154"/>
          </a:xfrm>
          <a:prstGeom prst="rect">
            <a:avLst/>
          </a:prstGeom>
        </p:spPr>
      </p:pic>
    </p:spTree>
    <p:extLst>
      <p:ext uri="{BB962C8B-B14F-4D97-AF65-F5344CB8AC3E}">
        <p14:creationId xmlns:p14="http://schemas.microsoft.com/office/powerpoint/2010/main" val="1305974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lstStyle/>
          <a:p>
            <a:r>
              <a:rPr lang="en-US" dirty="0"/>
              <a:t>lib — Houses the Apache Portable Run-Time (APR) library files, the files that are required for running Apache, and other support utilities such as ab.</a:t>
            </a:r>
          </a:p>
          <a:p>
            <a:r>
              <a:rPr lang="en-US" dirty="0"/>
              <a:t>bin—Contains the programs shown in Table .</a:t>
            </a:r>
          </a:p>
          <a:p>
            <a:r>
              <a:rPr lang="en-US" dirty="0"/>
              <a:t>conf—Houses the configuration files for Apache. It contains the files listed in Table</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15536532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normAutofit/>
          </a:bodyPr>
          <a:lstStyle/>
          <a:p>
            <a:r>
              <a:rPr lang="en-US" dirty="0"/>
              <a:t>htdocs—This is the default document root directory for the main Apache server. The </a:t>
            </a:r>
            <a:r>
              <a:rPr lang="en-US" dirty="0" err="1"/>
              <a:t>httpd.conf</a:t>
            </a:r>
            <a:r>
              <a:rPr lang="en-US" dirty="0"/>
              <a:t> file sets the </a:t>
            </a:r>
            <a:r>
              <a:rPr lang="en-US" dirty="0" err="1"/>
              <a:t>DocumentRoot</a:t>
            </a:r>
            <a:r>
              <a:rPr lang="en-US" dirty="0"/>
              <a:t> directive to this directory.</a:t>
            </a:r>
          </a:p>
          <a:p>
            <a:r>
              <a:rPr lang="en-US" dirty="0"/>
              <a:t>By default the htdocs directory also has the entire Apache manual installed in a subdirectory.</a:t>
            </a:r>
          </a:p>
          <a:p>
            <a:r>
              <a:rPr lang="en-US" dirty="0"/>
              <a:t>icons—Used to store various Apache icons that are needed for displaying dynamically the build directory listing.</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100931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normAutofit/>
          </a:bodyPr>
          <a:lstStyle/>
          <a:p>
            <a:r>
              <a:rPr lang="en-US" dirty="0"/>
              <a:t>logs—Used to store the Apache server logs, the CGI daemon socket (</a:t>
            </a:r>
            <a:r>
              <a:rPr lang="en-US" dirty="0" err="1"/>
              <a:t>cgisock</a:t>
            </a:r>
            <a:r>
              <a:rPr lang="en-US" dirty="0"/>
              <a:t>), and the PID file (</a:t>
            </a:r>
            <a:r>
              <a:rPr lang="en-US" dirty="0" err="1"/>
              <a:t>httpd.pid</a:t>
            </a:r>
            <a:r>
              <a:rPr lang="en-US" dirty="0"/>
              <a:t>). </a:t>
            </a:r>
          </a:p>
          <a:p>
            <a:r>
              <a:rPr lang="en-US" dirty="0" err="1"/>
              <a:t>cgi</a:t>
            </a:r>
            <a:r>
              <a:rPr lang="en-US" dirty="0"/>
              <a:t>-bin—The default CGI script directory, which is set by using the </a:t>
            </a:r>
            <a:r>
              <a:rPr lang="en-US" dirty="0" err="1"/>
              <a:t>ScriptAlias</a:t>
            </a:r>
            <a:r>
              <a:rPr lang="en-US" dirty="0"/>
              <a:t> directive in </a:t>
            </a:r>
            <a:r>
              <a:rPr lang="en-US" dirty="0" err="1"/>
              <a:t>httpd.conf</a:t>
            </a:r>
            <a:r>
              <a:rPr lang="en-US" dirty="0"/>
              <a:t>. By default, Apache comes with two simple CGI scripts—</a:t>
            </a:r>
            <a:r>
              <a:rPr lang="en-US" dirty="0" err="1"/>
              <a:t>printenv</a:t>
            </a:r>
            <a:r>
              <a:rPr lang="en-US" dirty="0"/>
              <a:t> and test-</a:t>
            </a:r>
            <a:r>
              <a:rPr lang="en-US" dirty="0" err="1"/>
              <a:t>cgi</a:t>
            </a:r>
            <a:r>
              <a:rPr lang="en-US" dirty="0"/>
              <a:t>. Each of these scripts prints out CGI environment variables when requested via http://server_name/cgi-bin/script_name URL. These scripts are good for testing whether CGI configuration is working for you.</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1410274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normAutofit/>
          </a:bodyPr>
          <a:lstStyle/>
          <a:p>
            <a:r>
              <a:rPr lang="en-US" dirty="0"/>
              <a:t>logs—Used to store the Apache server logs, the CGI daemon socket (</a:t>
            </a:r>
            <a:r>
              <a:rPr lang="en-US" dirty="0" err="1"/>
              <a:t>cgisock</a:t>
            </a:r>
            <a:r>
              <a:rPr lang="en-US" dirty="0"/>
              <a:t>), and the PID file (</a:t>
            </a:r>
            <a:r>
              <a:rPr lang="en-US" dirty="0" err="1"/>
              <a:t>httpd.pid</a:t>
            </a:r>
            <a:r>
              <a:rPr lang="en-US" dirty="0"/>
              <a:t>). </a:t>
            </a:r>
          </a:p>
          <a:p>
            <a:r>
              <a:rPr lang="en-US" dirty="0" err="1"/>
              <a:t>cgi</a:t>
            </a:r>
            <a:r>
              <a:rPr lang="en-US" dirty="0"/>
              <a:t>-bin—The default CGI script directory, which is set by using the </a:t>
            </a:r>
            <a:r>
              <a:rPr lang="en-US" dirty="0" err="1"/>
              <a:t>ScriptAlias</a:t>
            </a:r>
            <a:r>
              <a:rPr lang="en-US" dirty="0"/>
              <a:t> directive in </a:t>
            </a:r>
            <a:r>
              <a:rPr lang="en-US" dirty="0" err="1"/>
              <a:t>httpd.conf</a:t>
            </a:r>
            <a:r>
              <a:rPr lang="en-US" dirty="0"/>
              <a:t>. By default, Apache comes with two simple CGI scripts—</a:t>
            </a:r>
            <a:r>
              <a:rPr lang="en-US" dirty="0" err="1"/>
              <a:t>printenv</a:t>
            </a:r>
            <a:r>
              <a:rPr lang="en-US" dirty="0"/>
              <a:t> and test-</a:t>
            </a:r>
            <a:r>
              <a:rPr lang="en-US" dirty="0" err="1"/>
              <a:t>cgi</a:t>
            </a:r>
            <a:r>
              <a:rPr lang="en-US" dirty="0"/>
              <a:t>. Each of these scripts prints out CGI environment variables when requested via http://server_name/cgi-bin/script_name URL. These scripts are good for testing whether CGI configuration is working for you.</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755878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58126-2F8F-4669-B940-BA8DE0BF6593}"/>
              </a:ext>
            </a:extLst>
          </p:cNvPr>
          <p:cNvSpPr>
            <a:spLocks noGrp="1"/>
          </p:cNvSpPr>
          <p:nvPr>
            <p:ph sz="quarter" idx="12"/>
          </p:nvPr>
        </p:nvSpPr>
        <p:spPr/>
        <p:txBody>
          <a:bodyPr>
            <a:normAutofit/>
          </a:bodyPr>
          <a:lstStyle/>
          <a:p>
            <a:r>
              <a:rPr lang="en-US" dirty="0"/>
              <a:t>It is highly recommend that you remove the </a:t>
            </a:r>
            <a:r>
              <a:rPr lang="en-US" dirty="0" err="1"/>
              <a:t>printenv</a:t>
            </a:r>
            <a:r>
              <a:rPr lang="en-US" dirty="0"/>
              <a:t> and test-</a:t>
            </a:r>
            <a:r>
              <a:rPr lang="en-US" dirty="0" err="1"/>
              <a:t>cgi</a:t>
            </a:r>
            <a:r>
              <a:rPr lang="en-US" dirty="0"/>
              <a:t> scripts after you have your CGI configuration working. </a:t>
            </a:r>
          </a:p>
          <a:p>
            <a:r>
              <a:rPr lang="en-US" dirty="0"/>
              <a:t>It is not a good idea to have a script that displays your system environment information to anyone in the world. </a:t>
            </a:r>
          </a:p>
          <a:p>
            <a:r>
              <a:rPr lang="en-US" dirty="0"/>
              <a:t>The less you tell the world about how your system works or about what is available on your system, the more secure your system remains.</a:t>
            </a:r>
            <a:endParaRPr lang="en-IN" dirty="0"/>
          </a:p>
        </p:txBody>
      </p:sp>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spTree>
    <p:extLst>
      <p:ext uri="{BB962C8B-B14F-4D97-AF65-F5344CB8AC3E}">
        <p14:creationId xmlns:p14="http://schemas.microsoft.com/office/powerpoint/2010/main" val="654707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pic>
        <p:nvPicPr>
          <p:cNvPr id="13" name="Picture 12">
            <a:extLst>
              <a:ext uri="{FF2B5EF4-FFF2-40B4-BE49-F238E27FC236}">
                <a16:creationId xmlns:a16="http://schemas.microsoft.com/office/drawing/2014/main" id="{ACB687BD-E58F-4752-BF89-87C8D2B318DF}"/>
              </a:ext>
            </a:extLst>
          </p:cNvPr>
          <p:cNvPicPr>
            <a:picLocks noChangeAspect="1"/>
          </p:cNvPicPr>
          <p:nvPr/>
        </p:nvPicPr>
        <p:blipFill>
          <a:blip r:embed="rId2"/>
          <a:stretch>
            <a:fillRect/>
          </a:stretch>
        </p:blipFill>
        <p:spPr>
          <a:xfrm>
            <a:off x="290027" y="1447800"/>
            <a:ext cx="8610600" cy="4800600"/>
          </a:xfrm>
          <a:prstGeom prst="rect">
            <a:avLst/>
          </a:prstGeom>
        </p:spPr>
      </p:pic>
    </p:spTree>
    <p:extLst>
      <p:ext uri="{BB962C8B-B14F-4D97-AF65-F5344CB8AC3E}">
        <p14:creationId xmlns:p14="http://schemas.microsoft.com/office/powerpoint/2010/main" val="4157674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pic>
        <p:nvPicPr>
          <p:cNvPr id="4" name="Picture 3">
            <a:extLst>
              <a:ext uri="{FF2B5EF4-FFF2-40B4-BE49-F238E27FC236}">
                <a16:creationId xmlns:a16="http://schemas.microsoft.com/office/drawing/2014/main" id="{405C7BF8-214B-4CBE-98C0-D54D9BBFDD32}"/>
              </a:ext>
            </a:extLst>
          </p:cNvPr>
          <p:cNvPicPr>
            <a:picLocks noChangeAspect="1"/>
          </p:cNvPicPr>
          <p:nvPr/>
        </p:nvPicPr>
        <p:blipFill>
          <a:blip r:embed="rId2"/>
          <a:stretch>
            <a:fillRect/>
          </a:stretch>
        </p:blipFill>
        <p:spPr>
          <a:xfrm>
            <a:off x="238125" y="1747837"/>
            <a:ext cx="8667750" cy="3362325"/>
          </a:xfrm>
          <a:prstGeom prst="rect">
            <a:avLst/>
          </a:prstGeom>
        </p:spPr>
      </p:pic>
    </p:spTree>
    <p:extLst>
      <p:ext uri="{BB962C8B-B14F-4D97-AF65-F5344CB8AC3E}">
        <p14:creationId xmlns:p14="http://schemas.microsoft.com/office/powerpoint/2010/main" val="753106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pic>
        <p:nvPicPr>
          <p:cNvPr id="5" name="Picture 4">
            <a:extLst>
              <a:ext uri="{FF2B5EF4-FFF2-40B4-BE49-F238E27FC236}">
                <a16:creationId xmlns:a16="http://schemas.microsoft.com/office/drawing/2014/main" id="{1A6D9D63-7737-44C7-AB5B-640B4A9F682F}"/>
              </a:ext>
            </a:extLst>
          </p:cNvPr>
          <p:cNvPicPr>
            <a:picLocks noChangeAspect="1"/>
          </p:cNvPicPr>
          <p:nvPr/>
        </p:nvPicPr>
        <p:blipFill>
          <a:blip r:embed="rId2"/>
          <a:stretch>
            <a:fillRect/>
          </a:stretch>
        </p:blipFill>
        <p:spPr>
          <a:xfrm>
            <a:off x="304800" y="1447800"/>
            <a:ext cx="8686800" cy="5105400"/>
          </a:xfrm>
          <a:prstGeom prst="rect">
            <a:avLst/>
          </a:prstGeom>
        </p:spPr>
      </p:pic>
    </p:spTree>
    <p:extLst>
      <p:ext uri="{BB962C8B-B14F-4D97-AF65-F5344CB8AC3E}">
        <p14:creationId xmlns:p14="http://schemas.microsoft.com/office/powerpoint/2010/main" val="4183272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0EC8-2207-4327-8686-4CDDC5BBA23D}"/>
              </a:ext>
            </a:extLst>
          </p:cNvPr>
          <p:cNvSpPr>
            <a:spLocks noGrp="1"/>
          </p:cNvSpPr>
          <p:nvPr>
            <p:ph type="title"/>
          </p:nvPr>
        </p:nvSpPr>
        <p:spPr/>
        <p:txBody>
          <a:bodyPr/>
          <a:lstStyle/>
          <a:p>
            <a:r>
              <a:rPr lang="en-IN" dirty="0"/>
              <a:t>Apache Directory structure</a:t>
            </a:r>
          </a:p>
        </p:txBody>
      </p:sp>
      <p:pic>
        <p:nvPicPr>
          <p:cNvPr id="4" name="Picture 3">
            <a:extLst>
              <a:ext uri="{FF2B5EF4-FFF2-40B4-BE49-F238E27FC236}">
                <a16:creationId xmlns:a16="http://schemas.microsoft.com/office/drawing/2014/main" id="{B7966017-A762-4567-B57B-E1E309A35381}"/>
              </a:ext>
            </a:extLst>
          </p:cNvPr>
          <p:cNvPicPr>
            <a:picLocks noChangeAspect="1"/>
          </p:cNvPicPr>
          <p:nvPr/>
        </p:nvPicPr>
        <p:blipFill rotWithShape="1">
          <a:blip r:embed="rId2"/>
          <a:srcRect l="6666" t="11481" r="5224" b="17407"/>
          <a:stretch/>
        </p:blipFill>
        <p:spPr>
          <a:xfrm>
            <a:off x="152399" y="1905000"/>
            <a:ext cx="8895935" cy="4038600"/>
          </a:xfrm>
          <a:prstGeom prst="rect">
            <a:avLst/>
          </a:prstGeom>
        </p:spPr>
      </p:pic>
    </p:spTree>
    <p:extLst>
      <p:ext uri="{BB962C8B-B14F-4D97-AF65-F5344CB8AC3E}">
        <p14:creationId xmlns:p14="http://schemas.microsoft.com/office/powerpoint/2010/main" val="14345304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2E220-D7AA-4EEE-A793-39F5FFBFFCE8}"/>
              </a:ext>
            </a:extLst>
          </p:cNvPr>
          <p:cNvSpPr>
            <a:spLocks noGrp="1"/>
          </p:cNvSpPr>
          <p:nvPr>
            <p:ph sz="quarter" idx="12"/>
          </p:nvPr>
        </p:nvSpPr>
        <p:spPr/>
        <p:txBody>
          <a:bodyPr>
            <a:normAutofit/>
          </a:bodyPr>
          <a:lstStyle/>
          <a:p>
            <a:r>
              <a:rPr lang="en-US" dirty="0"/>
              <a:t>By default, Apache reads a single configuration file called </a:t>
            </a:r>
            <a:r>
              <a:rPr lang="en-US" dirty="0" err="1"/>
              <a:t>httpd.conf</a:t>
            </a:r>
            <a:r>
              <a:rPr lang="en-US" dirty="0"/>
              <a:t>. </a:t>
            </a:r>
          </a:p>
          <a:p>
            <a:r>
              <a:rPr lang="en-US" dirty="0"/>
              <a:t>Every Apache source distribution comes with a set of sample configuration files. </a:t>
            </a:r>
          </a:p>
          <a:p>
            <a:r>
              <a:rPr lang="en-US" dirty="0"/>
              <a:t>In the standard Apache source distribution, you will find a directory called conf, which contains sample configuration files with the –</a:t>
            </a:r>
            <a:r>
              <a:rPr lang="en-US" dirty="0" err="1"/>
              <a:t>dist</a:t>
            </a:r>
            <a:r>
              <a:rPr lang="en-US" dirty="0"/>
              <a:t> extension.</a:t>
            </a:r>
          </a:p>
          <a:p>
            <a:r>
              <a:rPr lang="en-US" dirty="0"/>
              <a:t>The very first step you need to take before you modify this file is to create a backup copy of the original.</a:t>
            </a:r>
            <a:endParaRPr lang="en-IN" dirty="0"/>
          </a:p>
        </p:txBody>
      </p:sp>
      <p:sp>
        <p:nvSpPr>
          <p:cNvPr id="3" name="Title 2">
            <a:extLst>
              <a:ext uri="{FF2B5EF4-FFF2-40B4-BE49-F238E27FC236}">
                <a16:creationId xmlns:a16="http://schemas.microsoft.com/office/drawing/2014/main" id="{DECAF4BA-D471-410E-8F3C-5BDFA3107032}"/>
              </a:ext>
            </a:extLst>
          </p:cNvPr>
          <p:cNvSpPr>
            <a:spLocks noGrp="1"/>
          </p:cNvSpPr>
          <p:nvPr>
            <p:ph type="title"/>
          </p:nvPr>
        </p:nvSpPr>
        <p:spPr/>
        <p:txBody>
          <a:bodyPr/>
          <a:lstStyle/>
          <a:p>
            <a:r>
              <a:rPr lang="en-IN" dirty="0"/>
              <a:t>Configuring Apache</a:t>
            </a:r>
          </a:p>
        </p:txBody>
      </p:sp>
    </p:spTree>
    <p:extLst>
      <p:ext uri="{BB962C8B-B14F-4D97-AF65-F5344CB8AC3E}">
        <p14:creationId xmlns:p14="http://schemas.microsoft.com/office/powerpoint/2010/main" val="74315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A50B71-64F7-42C3-A20E-8EB7DC8105AB}"/>
              </a:ext>
            </a:extLst>
          </p:cNvPr>
          <p:cNvSpPr>
            <a:spLocks noGrp="1"/>
          </p:cNvSpPr>
          <p:nvPr>
            <p:ph sz="quarter" idx="12"/>
          </p:nvPr>
        </p:nvSpPr>
        <p:spPr/>
        <p:txBody>
          <a:bodyPr>
            <a:normAutofit fontScale="92500"/>
          </a:bodyPr>
          <a:lstStyle/>
          <a:p>
            <a:r>
              <a:rPr lang="en-US" dirty="0"/>
              <a:t>In the July 2020 survey </a:t>
            </a:r>
            <a:r>
              <a:rPr lang="en-US" dirty="0" err="1"/>
              <a:t>Netcraft</a:t>
            </a:r>
            <a:r>
              <a:rPr lang="en-US" dirty="0"/>
              <a:t> survey received responses from 1,234,228,567 sites across 260,658,118 unique domains and 10,221,919 web-facing computers.</a:t>
            </a:r>
          </a:p>
          <a:p>
            <a:r>
              <a:rPr lang="en-US" dirty="0"/>
              <a:t>This represents a gain of 9.47 million sites and 180,000 computers, but a loss of 1.75 million domains.</a:t>
            </a:r>
          </a:p>
          <a:p>
            <a:r>
              <a:rPr lang="en-US" dirty="0"/>
              <a:t>July 2020 most of the major server vendors saw gains in total sites this month: Apache gained 9.8 million sites.</a:t>
            </a:r>
          </a:p>
          <a:p>
            <a:r>
              <a:rPr lang="en-US" dirty="0"/>
              <a:t>While Microsoft and </a:t>
            </a:r>
            <a:r>
              <a:rPr lang="en-US" dirty="0" err="1"/>
              <a:t>nginx</a:t>
            </a:r>
            <a:r>
              <a:rPr lang="en-US" dirty="0"/>
              <a:t> gained 5.4 million and 2.5 million sites respectively. </a:t>
            </a:r>
          </a:p>
          <a:p>
            <a:r>
              <a:rPr lang="en-US" dirty="0" err="1"/>
              <a:t>LiteSpeed</a:t>
            </a:r>
            <a:r>
              <a:rPr lang="en-US" dirty="0"/>
              <a:t> continued to see strong growth, gaining 1.95 million new sites this month. </a:t>
            </a:r>
          </a:p>
        </p:txBody>
      </p:sp>
      <p:sp>
        <p:nvSpPr>
          <p:cNvPr id="3" name="Title 2">
            <a:extLst>
              <a:ext uri="{FF2B5EF4-FFF2-40B4-BE49-F238E27FC236}">
                <a16:creationId xmlns:a16="http://schemas.microsoft.com/office/drawing/2014/main" id="{0304D21E-24F2-41E3-AE9A-51AB9A487E04}"/>
              </a:ext>
            </a:extLst>
          </p:cNvPr>
          <p:cNvSpPr>
            <a:spLocks noGrp="1"/>
          </p:cNvSpPr>
          <p:nvPr>
            <p:ph type="title"/>
          </p:nvPr>
        </p:nvSpPr>
        <p:spPr/>
        <p:txBody>
          <a:bodyPr/>
          <a:lstStyle/>
          <a:p>
            <a:r>
              <a:rPr lang="en-IN" dirty="0"/>
              <a:t>Introduction To Apache 2</a:t>
            </a:r>
          </a:p>
        </p:txBody>
      </p:sp>
    </p:spTree>
    <p:extLst>
      <p:ext uri="{BB962C8B-B14F-4D97-AF65-F5344CB8AC3E}">
        <p14:creationId xmlns:p14="http://schemas.microsoft.com/office/powerpoint/2010/main" val="2993485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2E220-D7AA-4EEE-A793-39F5FFBFFCE8}"/>
              </a:ext>
            </a:extLst>
          </p:cNvPr>
          <p:cNvSpPr>
            <a:spLocks noGrp="1"/>
          </p:cNvSpPr>
          <p:nvPr>
            <p:ph sz="quarter" idx="12"/>
          </p:nvPr>
        </p:nvSpPr>
        <p:spPr/>
        <p:txBody>
          <a:bodyPr>
            <a:normAutofit/>
          </a:bodyPr>
          <a:lstStyle/>
          <a:p>
            <a:r>
              <a:rPr lang="en-US" dirty="0"/>
              <a:t>The </a:t>
            </a:r>
            <a:r>
              <a:rPr lang="en-US" dirty="0" err="1"/>
              <a:t>httpd.conf</a:t>
            </a:r>
            <a:r>
              <a:rPr lang="en-US" dirty="0"/>
              <a:t> file has two types of information: comments and server directives. </a:t>
            </a:r>
          </a:p>
          <a:p>
            <a:r>
              <a:rPr lang="en-US" dirty="0"/>
              <a:t>Lines starting with a leading # character are treated as a comment line; these comments have no purpose for the server software, but they serve as a form of documentation for the server administrator. </a:t>
            </a:r>
          </a:p>
          <a:p>
            <a:r>
              <a:rPr lang="en-US" dirty="0"/>
              <a:t>You can add as many comments as you want; the server simply ignores all comments when it parses the file.</a:t>
            </a:r>
            <a:endParaRPr lang="en-IN" dirty="0"/>
          </a:p>
        </p:txBody>
      </p:sp>
      <p:sp>
        <p:nvSpPr>
          <p:cNvPr id="3" name="Title 2">
            <a:extLst>
              <a:ext uri="{FF2B5EF4-FFF2-40B4-BE49-F238E27FC236}">
                <a16:creationId xmlns:a16="http://schemas.microsoft.com/office/drawing/2014/main" id="{DECAF4BA-D471-410E-8F3C-5BDFA3107032}"/>
              </a:ext>
            </a:extLst>
          </p:cNvPr>
          <p:cNvSpPr>
            <a:spLocks noGrp="1"/>
          </p:cNvSpPr>
          <p:nvPr>
            <p:ph type="title"/>
          </p:nvPr>
        </p:nvSpPr>
        <p:spPr/>
        <p:txBody>
          <a:bodyPr/>
          <a:lstStyle/>
          <a:p>
            <a:r>
              <a:rPr lang="en-IN" dirty="0"/>
              <a:t>Configuring Apache</a:t>
            </a:r>
          </a:p>
        </p:txBody>
      </p:sp>
    </p:spTree>
    <p:extLst>
      <p:ext uri="{BB962C8B-B14F-4D97-AF65-F5344CB8AC3E}">
        <p14:creationId xmlns:p14="http://schemas.microsoft.com/office/powerpoint/2010/main" val="359073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2E220-D7AA-4EEE-A793-39F5FFBFFCE8}"/>
              </a:ext>
            </a:extLst>
          </p:cNvPr>
          <p:cNvSpPr>
            <a:spLocks noGrp="1"/>
          </p:cNvSpPr>
          <p:nvPr>
            <p:ph sz="quarter" idx="12"/>
          </p:nvPr>
        </p:nvSpPr>
        <p:spPr/>
        <p:txBody>
          <a:bodyPr>
            <a:normAutofit/>
          </a:bodyPr>
          <a:lstStyle/>
          <a:p>
            <a:r>
              <a:rPr lang="en-US" dirty="0"/>
              <a:t>Except for the comments and blank lines, the server treats all other lines as either complete or partial directives. </a:t>
            </a:r>
          </a:p>
          <a:p>
            <a:r>
              <a:rPr lang="en-US" dirty="0"/>
              <a:t>A directive is like a command for the server. It tells the server to do a certain task in a particular fashion. </a:t>
            </a:r>
          </a:p>
          <a:p>
            <a:r>
              <a:rPr lang="en-US" dirty="0"/>
              <a:t>While editing the </a:t>
            </a:r>
            <a:r>
              <a:rPr lang="en-US" dirty="0" err="1"/>
              <a:t>httpd.conf</a:t>
            </a:r>
            <a:r>
              <a:rPr lang="en-US" dirty="0"/>
              <a:t> file, you need to make certain decisions regarding how you want the server to behave. </a:t>
            </a:r>
            <a:endParaRPr lang="en-IN" dirty="0"/>
          </a:p>
        </p:txBody>
      </p:sp>
      <p:sp>
        <p:nvSpPr>
          <p:cNvPr id="3" name="Title 2">
            <a:extLst>
              <a:ext uri="{FF2B5EF4-FFF2-40B4-BE49-F238E27FC236}">
                <a16:creationId xmlns:a16="http://schemas.microsoft.com/office/drawing/2014/main" id="{DECAF4BA-D471-410E-8F3C-5BDFA3107032}"/>
              </a:ext>
            </a:extLst>
          </p:cNvPr>
          <p:cNvSpPr>
            <a:spLocks noGrp="1"/>
          </p:cNvSpPr>
          <p:nvPr>
            <p:ph type="title"/>
          </p:nvPr>
        </p:nvSpPr>
        <p:spPr/>
        <p:txBody>
          <a:bodyPr/>
          <a:lstStyle/>
          <a:p>
            <a:r>
              <a:rPr lang="en-IN" dirty="0"/>
              <a:t>Configuring Apache</a:t>
            </a:r>
          </a:p>
        </p:txBody>
      </p:sp>
    </p:spTree>
    <p:extLst>
      <p:ext uri="{BB962C8B-B14F-4D97-AF65-F5344CB8AC3E}">
        <p14:creationId xmlns:p14="http://schemas.microsoft.com/office/powerpoint/2010/main" val="775509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C1E17-6E96-4998-9761-95904C13D6B4}"/>
              </a:ext>
            </a:extLst>
          </p:cNvPr>
          <p:cNvSpPr>
            <a:spLocks noGrp="1"/>
          </p:cNvSpPr>
          <p:nvPr>
            <p:ph type="title"/>
          </p:nvPr>
        </p:nvSpPr>
        <p:spPr/>
        <p:txBody>
          <a:bodyPr/>
          <a:lstStyle/>
          <a:p>
            <a:r>
              <a:rPr lang="en-IN" dirty="0" err="1"/>
              <a:t>Httpd.conf</a:t>
            </a:r>
            <a:r>
              <a:rPr lang="en-IN" dirty="0"/>
              <a:t> Segments</a:t>
            </a:r>
          </a:p>
        </p:txBody>
      </p:sp>
      <p:pic>
        <p:nvPicPr>
          <p:cNvPr id="5" name="Picture 4">
            <a:extLst>
              <a:ext uri="{FF2B5EF4-FFF2-40B4-BE49-F238E27FC236}">
                <a16:creationId xmlns:a16="http://schemas.microsoft.com/office/drawing/2014/main" id="{8BCE3A18-A028-485E-9934-A60C0EDE0188}"/>
              </a:ext>
            </a:extLst>
          </p:cNvPr>
          <p:cNvPicPr>
            <a:picLocks noChangeAspect="1"/>
          </p:cNvPicPr>
          <p:nvPr/>
        </p:nvPicPr>
        <p:blipFill>
          <a:blip r:embed="rId2"/>
          <a:stretch>
            <a:fillRect/>
          </a:stretch>
        </p:blipFill>
        <p:spPr>
          <a:xfrm>
            <a:off x="152400" y="1415374"/>
            <a:ext cx="8839200" cy="5272504"/>
          </a:xfrm>
          <a:prstGeom prst="rect">
            <a:avLst/>
          </a:prstGeom>
        </p:spPr>
      </p:pic>
    </p:spTree>
    <p:extLst>
      <p:ext uri="{BB962C8B-B14F-4D97-AF65-F5344CB8AC3E}">
        <p14:creationId xmlns:p14="http://schemas.microsoft.com/office/powerpoint/2010/main" val="38083039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9E3D1-A4A6-4A4B-AC6E-6B46BC9546BC}"/>
              </a:ext>
            </a:extLst>
          </p:cNvPr>
          <p:cNvSpPr>
            <a:spLocks noGrp="1"/>
          </p:cNvSpPr>
          <p:nvPr>
            <p:ph sz="quarter" idx="12"/>
          </p:nvPr>
        </p:nvSpPr>
        <p:spPr/>
        <p:txBody>
          <a:bodyPr>
            <a:normAutofit lnSpcReduction="10000"/>
          </a:bodyPr>
          <a:lstStyle/>
          <a:p>
            <a:r>
              <a:rPr lang="en-US" dirty="0"/>
              <a:t>The left side of the figure shows how the default </a:t>
            </a:r>
            <a:r>
              <a:rPr lang="en-US" dirty="0" err="1"/>
              <a:t>httpd.conf</a:t>
            </a:r>
            <a:r>
              <a:rPr lang="en-US" dirty="0"/>
              <a:t> can be visualized in your mind. </a:t>
            </a:r>
          </a:p>
          <a:p>
            <a:r>
              <a:rPr lang="en-US" dirty="0"/>
              <a:t>There are configuration directives that create the global server environment that applies to everything; there are configuration options that apply to the main (default) Web site Apache servers, and there are configuration directives that only apply to optional virtual hosts.</a:t>
            </a:r>
          </a:p>
          <a:p>
            <a:r>
              <a:rPr lang="en-US" dirty="0"/>
              <a:t> Because Apache uses a single configuration file, a site with lots of virtual hosts will have a very large file and management of the configuration becomes very cumbersome. </a:t>
            </a:r>
          </a:p>
        </p:txBody>
      </p:sp>
      <p:sp>
        <p:nvSpPr>
          <p:cNvPr id="3" name="Title 2">
            <a:extLst>
              <a:ext uri="{FF2B5EF4-FFF2-40B4-BE49-F238E27FC236}">
                <a16:creationId xmlns:a16="http://schemas.microsoft.com/office/drawing/2014/main" id="{7A6C1E17-6E96-4998-9761-95904C13D6B4}"/>
              </a:ext>
            </a:extLst>
          </p:cNvPr>
          <p:cNvSpPr>
            <a:spLocks noGrp="1"/>
          </p:cNvSpPr>
          <p:nvPr>
            <p:ph type="title"/>
          </p:nvPr>
        </p:nvSpPr>
        <p:spPr/>
        <p:txBody>
          <a:bodyPr/>
          <a:lstStyle/>
          <a:p>
            <a:r>
              <a:rPr lang="en-IN" dirty="0" err="1"/>
              <a:t>Httpd.conf</a:t>
            </a:r>
            <a:r>
              <a:rPr lang="en-IN" dirty="0"/>
              <a:t> Segments</a:t>
            </a:r>
          </a:p>
        </p:txBody>
      </p:sp>
    </p:spTree>
    <p:extLst>
      <p:ext uri="{BB962C8B-B14F-4D97-AF65-F5344CB8AC3E}">
        <p14:creationId xmlns:p14="http://schemas.microsoft.com/office/powerpoint/2010/main" val="3227729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CD93C-4F41-4524-A37B-A2D2DC2E26A2}"/>
              </a:ext>
            </a:extLst>
          </p:cNvPr>
          <p:cNvSpPr>
            <a:spLocks noGrp="1"/>
          </p:cNvSpPr>
          <p:nvPr>
            <p:ph sz="quarter" idx="12"/>
          </p:nvPr>
        </p:nvSpPr>
        <p:spPr/>
        <p:txBody>
          <a:bodyPr/>
          <a:lstStyle/>
          <a:p>
            <a:r>
              <a:rPr lang="en-US" dirty="0"/>
              <a:t>The very first directive is </a:t>
            </a:r>
            <a:r>
              <a:rPr lang="en-US" dirty="0" err="1"/>
              <a:t>ServerRoot</a:t>
            </a:r>
            <a:r>
              <a:rPr lang="en-US" dirty="0"/>
              <a:t>, which appears as follows:</a:t>
            </a:r>
          </a:p>
          <a:p>
            <a:r>
              <a:rPr lang="en-US" dirty="0" err="1"/>
              <a:t>ServerRoot</a:t>
            </a:r>
            <a:r>
              <a:rPr lang="en-US" dirty="0"/>
              <a:t> “/</a:t>
            </a:r>
            <a:r>
              <a:rPr lang="en-US" dirty="0" err="1"/>
              <a:t>usr</a:t>
            </a:r>
            <a:r>
              <a:rPr lang="en-US" dirty="0"/>
              <a:t>/local/apache”</a:t>
            </a:r>
          </a:p>
          <a:p>
            <a:r>
              <a:rPr lang="en-US" dirty="0"/>
              <a:t>This directive specifies the top-level directory of the Web server. </a:t>
            </a:r>
          </a:p>
          <a:p>
            <a:r>
              <a:rPr lang="en-US" dirty="0"/>
              <a:t>The specified directory is not where you keep your Web contents. </a:t>
            </a:r>
          </a:p>
          <a:p>
            <a:r>
              <a:rPr lang="en-US" dirty="0"/>
              <a:t>It is really a directory, which normally has these subdirectories:</a:t>
            </a:r>
            <a:endParaRPr lang="en-IN" dirty="0"/>
          </a:p>
        </p:txBody>
      </p:sp>
      <p:sp>
        <p:nvSpPr>
          <p:cNvPr id="3" name="Title 2">
            <a:extLst>
              <a:ext uri="{FF2B5EF4-FFF2-40B4-BE49-F238E27FC236}">
                <a16:creationId xmlns:a16="http://schemas.microsoft.com/office/drawing/2014/main" id="{27EFBB3D-D591-481F-BD37-66D5488149FD}"/>
              </a:ext>
            </a:extLst>
          </p:cNvPr>
          <p:cNvSpPr>
            <a:spLocks noGrp="1"/>
          </p:cNvSpPr>
          <p:nvPr>
            <p:ph type="title"/>
          </p:nvPr>
        </p:nvSpPr>
        <p:spPr/>
        <p:txBody>
          <a:bodyPr/>
          <a:lstStyle/>
          <a:p>
            <a:r>
              <a:rPr lang="en-US" dirty="0"/>
              <a:t>Configuring the global environment for Apache</a:t>
            </a:r>
            <a:endParaRPr lang="en-IN" dirty="0"/>
          </a:p>
        </p:txBody>
      </p:sp>
    </p:spTree>
    <p:extLst>
      <p:ext uri="{BB962C8B-B14F-4D97-AF65-F5344CB8AC3E}">
        <p14:creationId xmlns:p14="http://schemas.microsoft.com/office/powerpoint/2010/main" val="2545659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EFBB3D-D591-481F-BD37-66D5488149FD}"/>
              </a:ext>
            </a:extLst>
          </p:cNvPr>
          <p:cNvSpPr>
            <a:spLocks noGrp="1"/>
          </p:cNvSpPr>
          <p:nvPr>
            <p:ph type="title"/>
          </p:nvPr>
        </p:nvSpPr>
        <p:spPr/>
        <p:txBody>
          <a:bodyPr/>
          <a:lstStyle/>
          <a:p>
            <a:r>
              <a:rPr lang="en-US" dirty="0"/>
              <a:t>Configuring the global environment for Apache</a:t>
            </a:r>
            <a:endParaRPr lang="en-IN" dirty="0"/>
          </a:p>
        </p:txBody>
      </p:sp>
      <p:pic>
        <p:nvPicPr>
          <p:cNvPr id="7" name="Picture 6">
            <a:extLst>
              <a:ext uri="{FF2B5EF4-FFF2-40B4-BE49-F238E27FC236}">
                <a16:creationId xmlns:a16="http://schemas.microsoft.com/office/drawing/2014/main" id="{AAE94F52-1993-48F6-92E2-C581B6670F86}"/>
              </a:ext>
            </a:extLst>
          </p:cNvPr>
          <p:cNvPicPr>
            <a:picLocks noChangeAspect="1"/>
          </p:cNvPicPr>
          <p:nvPr/>
        </p:nvPicPr>
        <p:blipFill>
          <a:blip r:embed="rId2"/>
          <a:stretch>
            <a:fillRect/>
          </a:stretch>
        </p:blipFill>
        <p:spPr>
          <a:xfrm>
            <a:off x="1143000" y="1524000"/>
            <a:ext cx="4419600" cy="3947207"/>
          </a:xfrm>
          <a:prstGeom prst="rect">
            <a:avLst/>
          </a:prstGeom>
        </p:spPr>
      </p:pic>
      <p:pic>
        <p:nvPicPr>
          <p:cNvPr id="9" name="Picture 8">
            <a:extLst>
              <a:ext uri="{FF2B5EF4-FFF2-40B4-BE49-F238E27FC236}">
                <a16:creationId xmlns:a16="http://schemas.microsoft.com/office/drawing/2014/main" id="{6AF7253A-ABBC-456D-B0B3-857C65F04C97}"/>
              </a:ext>
            </a:extLst>
          </p:cNvPr>
          <p:cNvPicPr>
            <a:picLocks noChangeAspect="1"/>
          </p:cNvPicPr>
          <p:nvPr/>
        </p:nvPicPr>
        <p:blipFill>
          <a:blip r:embed="rId3"/>
          <a:stretch>
            <a:fillRect/>
          </a:stretch>
        </p:blipFill>
        <p:spPr>
          <a:xfrm>
            <a:off x="1586204" y="5105400"/>
            <a:ext cx="2514600" cy="1543745"/>
          </a:xfrm>
          <a:prstGeom prst="rect">
            <a:avLst/>
          </a:prstGeom>
        </p:spPr>
      </p:pic>
    </p:spTree>
    <p:extLst>
      <p:ext uri="{BB962C8B-B14F-4D97-AF65-F5344CB8AC3E}">
        <p14:creationId xmlns:p14="http://schemas.microsoft.com/office/powerpoint/2010/main" val="20888814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8D466-C46D-4672-9185-30415A69D8F3}"/>
              </a:ext>
            </a:extLst>
          </p:cNvPr>
          <p:cNvSpPr>
            <a:spLocks noGrp="1"/>
          </p:cNvSpPr>
          <p:nvPr>
            <p:ph sz="quarter" idx="12"/>
          </p:nvPr>
        </p:nvSpPr>
        <p:spPr/>
        <p:txBody>
          <a:bodyPr>
            <a:normAutofit/>
          </a:bodyPr>
          <a:lstStyle/>
          <a:p>
            <a:r>
              <a:rPr lang="en-US" dirty="0"/>
              <a:t>/</a:t>
            </a:r>
            <a:r>
              <a:rPr lang="en-US" dirty="0" err="1"/>
              <a:t>usr</a:t>
            </a:r>
            <a:r>
              <a:rPr lang="en-US" dirty="0"/>
              <a:t>/local/apache is the parent directory for all server-related files. </a:t>
            </a:r>
          </a:p>
          <a:p>
            <a:r>
              <a:rPr lang="en-US" dirty="0"/>
              <a:t>The default value for </a:t>
            </a:r>
            <a:r>
              <a:rPr lang="en-US" dirty="0" err="1"/>
              <a:t>ServerRoot</a:t>
            </a:r>
            <a:r>
              <a:rPr lang="en-US" dirty="0"/>
              <a:t> is set to whatever you choose for --prefix option during source configuration using the configure script. </a:t>
            </a:r>
          </a:p>
          <a:p>
            <a:r>
              <a:rPr lang="en-US" dirty="0"/>
              <a:t>By default, the make install command executed during server installation copies all the server binaries in %</a:t>
            </a:r>
            <a:r>
              <a:rPr lang="en-US" dirty="0" err="1"/>
              <a:t>ServerRoot</a:t>
            </a:r>
            <a:r>
              <a:rPr lang="en-US" dirty="0"/>
              <a:t>%/bin, server configuration files in %</a:t>
            </a:r>
            <a:r>
              <a:rPr lang="en-US" dirty="0" err="1"/>
              <a:t>ServerRoot</a:t>
            </a:r>
            <a:r>
              <a:rPr lang="en-US" dirty="0"/>
              <a:t>%/conf, and so on</a:t>
            </a:r>
            <a:endParaRPr lang="en-IN" dirty="0"/>
          </a:p>
        </p:txBody>
      </p:sp>
      <p:sp>
        <p:nvSpPr>
          <p:cNvPr id="3" name="Title 2">
            <a:extLst>
              <a:ext uri="{FF2B5EF4-FFF2-40B4-BE49-F238E27FC236}">
                <a16:creationId xmlns:a16="http://schemas.microsoft.com/office/drawing/2014/main" id="{27EFBB3D-D591-481F-BD37-66D5488149FD}"/>
              </a:ext>
            </a:extLst>
          </p:cNvPr>
          <p:cNvSpPr>
            <a:spLocks noGrp="1"/>
          </p:cNvSpPr>
          <p:nvPr>
            <p:ph type="title"/>
          </p:nvPr>
        </p:nvSpPr>
        <p:spPr/>
        <p:txBody>
          <a:bodyPr/>
          <a:lstStyle/>
          <a:p>
            <a:r>
              <a:rPr lang="en-US" dirty="0"/>
              <a:t>Configuring the global environment for Apache</a:t>
            </a:r>
            <a:endParaRPr lang="en-IN" dirty="0"/>
          </a:p>
        </p:txBody>
      </p:sp>
    </p:spTree>
    <p:extLst>
      <p:ext uri="{BB962C8B-B14F-4D97-AF65-F5344CB8AC3E}">
        <p14:creationId xmlns:p14="http://schemas.microsoft.com/office/powerpoint/2010/main" val="1841383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8D466-C46D-4672-9185-30415A69D8F3}"/>
              </a:ext>
            </a:extLst>
          </p:cNvPr>
          <p:cNvSpPr>
            <a:spLocks noGrp="1"/>
          </p:cNvSpPr>
          <p:nvPr>
            <p:ph sz="quarter" idx="12"/>
          </p:nvPr>
        </p:nvSpPr>
        <p:spPr/>
        <p:txBody>
          <a:bodyPr>
            <a:normAutofit/>
          </a:bodyPr>
          <a:lstStyle/>
          <a:p>
            <a:r>
              <a:rPr lang="en-US" dirty="0"/>
              <a:t>You should only change the value of this directive if you have manually moved the entire directory from the place on installation to another location. </a:t>
            </a:r>
          </a:p>
          <a:p>
            <a:r>
              <a:rPr lang="en-US" dirty="0"/>
              <a:t>For example, if you simply run cp -r /</a:t>
            </a:r>
            <a:r>
              <a:rPr lang="en-US" dirty="0" err="1"/>
              <a:t>usr</a:t>
            </a:r>
            <a:r>
              <a:rPr lang="en-US" dirty="0"/>
              <a:t>/local/apache /home/apache and want to configure the Apache server to work from the new location, you will change this directive to </a:t>
            </a:r>
            <a:r>
              <a:rPr lang="en-US" dirty="0" err="1"/>
              <a:t>ServerRoot</a:t>
            </a:r>
            <a:r>
              <a:rPr lang="en-US" dirty="0"/>
              <a:t> /home/apache. </a:t>
            </a:r>
          </a:p>
          <a:p>
            <a:r>
              <a:rPr lang="en-US" dirty="0"/>
              <a:t>Note that in such a case you will also have to change other direct references to /</a:t>
            </a:r>
            <a:r>
              <a:rPr lang="en-US" dirty="0" err="1"/>
              <a:t>usr</a:t>
            </a:r>
            <a:r>
              <a:rPr lang="en-US" dirty="0"/>
              <a:t>/local/apache to /home/apache.</a:t>
            </a:r>
            <a:endParaRPr lang="en-IN" dirty="0"/>
          </a:p>
        </p:txBody>
      </p:sp>
      <p:sp>
        <p:nvSpPr>
          <p:cNvPr id="3" name="Title 2">
            <a:extLst>
              <a:ext uri="{FF2B5EF4-FFF2-40B4-BE49-F238E27FC236}">
                <a16:creationId xmlns:a16="http://schemas.microsoft.com/office/drawing/2014/main" id="{27EFBB3D-D591-481F-BD37-66D5488149FD}"/>
              </a:ext>
            </a:extLst>
          </p:cNvPr>
          <p:cNvSpPr>
            <a:spLocks noGrp="1"/>
          </p:cNvSpPr>
          <p:nvPr>
            <p:ph type="title"/>
          </p:nvPr>
        </p:nvSpPr>
        <p:spPr/>
        <p:txBody>
          <a:bodyPr/>
          <a:lstStyle/>
          <a:p>
            <a:r>
              <a:rPr lang="en-US" dirty="0"/>
              <a:t>Configuring the global environment for Apache</a:t>
            </a:r>
            <a:endParaRPr lang="en-IN" dirty="0"/>
          </a:p>
        </p:txBody>
      </p:sp>
    </p:spTree>
    <p:extLst>
      <p:ext uri="{BB962C8B-B14F-4D97-AF65-F5344CB8AC3E}">
        <p14:creationId xmlns:p14="http://schemas.microsoft.com/office/powerpoint/2010/main" val="31907330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F8D466-C46D-4672-9185-30415A69D8F3}"/>
              </a:ext>
            </a:extLst>
          </p:cNvPr>
          <p:cNvSpPr>
            <a:spLocks noGrp="1"/>
          </p:cNvSpPr>
          <p:nvPr>
            <p:ph sz="quarter" idx="12"/>
          </p:nvPr>
        </p:nvSpPr>
        <p:spPr/>
        <p:txBody>
          <a:bodyPr>
            <a:normAutofit/>
          </a:bodyPr>
          <a:lstStyle/>
          <a:p>
            <a:r>
              <a:rPr lang="en-US" dirty="0"/>
              <a:t>Also note that whenever you see a relative directory name in the configuration file, Apache will prefix %</a:t>
            </a:r>
            <a:r>
              <a:rPr lang="en-US" dirty="0" err="1"/>
              <a:t>ServerRoot</a:t>
            </a:r>
            <a:r>
              <a:rPr lang="en-US" dirty="0"/>
              <a:t>% to the path to construct the actual path.</a:t>
            </a:r>
            <a:endParaRPr lang="en-IN" dirty="0"/>
          </a:p>
        </p:txBody>
      </p:sp>
      <p:sp>
        <p:nvSpPr>
          <p:cNvPr id="3" name="Title 2">
            <a:extLst>
              <a:ext uri="{FF2B5EF4-FFF2-40B4-BE49-F238E27FC236}">
                <a16:creationId xmlns:a16="http://schemas.microsoft.com/office/drawing/2014/main" id="{27EFBB3D-D591-481F-BD37-66D5488149FD}"/>
              </a:ext>
            </a:extLst>
          </p:cNvPr>
          <p:cNvSpPr>
            <a:spLocks noGrp="1"/>
          </p:cNvSpPr>
          <p:nvPr>
            <p:ph type="title"/>
          </p:nvPr>
        </p:nvSpPr>
        <p:spPr/>
        <p:txBody>
          <a:bodyPr/>
          <a:lstStyle/>
          <a:p>
            <a:r>
              <a:rPr lang="en-US" dirty="0"/>
              <a:t>Configuring the global environment for Apache</a:t>
            </a:r>
            <a:endParaRPr lang="en-IN" dirty="0"/>
          </a:p>
        </p:txBody>
      </p:sp>
    </p:spTree>
    <p:extLst>
      <p:ext uri="{BB962C8B-B14F-4D97-AF65-F5344CB8AC3E}">
        <p14:creationId xmlns:p14="http://schemas.microsoft.com/office/powerpoint/2010/main" val="3294295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DA2003-4610-4954-A9FB-3014C2BE46DD}"/>
              </a:ext>
            </a:extLst>
          </p:cNvPr>
          <p:cNvSpPr>
            <a:spLocks noGrp="1"/>
          </p:cNvSpPr>
          <p:nvPr>
            <p:ph sz="quarter" idx="12"/>
          </p:nvPr>
        </p:nvSpPr>
        <p:spPr/>
        <p:txBody>
          <a:bodyPr>
            <a:normAutofit/>
          </a:bodyPr>
          <a:lstStyle/>
          <a:p>
            <a:r>
              <a:rPr lang="en-US" dirty="0"/>
              <a:t>The </a:t>
            </a:r>
            <a:r>
              <a:rPr lang="en-US" dirty="0" err="1"/>
              <a:t>PidFile</a:t>
            </a:r>
            <a:r>
              <a:rPr lang="en-US" dirty="0"/>
              <a:t> directive sets the PID (process ID) file path. </a:t>
            </a:r>
          </a:p>
          <a:p>
            <a:r>
              <a:rPr lang="en-US" dirty="0"/>
              <a:t>By default, it is set to logs/</a:t>
            </a:r>
            <a:r>
              <a:rPr lang="en-US" dirty="0" err="1"/>
              <a:t>httpd.pid</a:t>
            </a:r>
            <a:r>
              <a:rPr lang="en-US" dirty="0"/>
              <a:t>, which translates to %</a:t>
            </a:r>
            <a:r>
              <a:rPr lang="en-US" dirty="0" err="1"/>
              <a:t>ServerRoot</a:t>
            </a:r>
            <a:r>
              <a:rPr lang="en-US" dirty="0"/>
              <a:t>%/logs/</a:t>
            </a:r>
            <a:r>
              <a:rPr lang="en-US" dirty="0" err="1"/>
              <a:t>httpd.pid</a:t>
            </a:r>
            <a:r>
              <a:rPr lang="en-US" dirty="0"/>
              <a:t> (that is, /</a:t>
            </a:r>
            <a:r>
              <a:rPr lang="en-US" dirty="0" err="1"/>
              <a:t>usr</a:t>
            </a:r>
            <a:r>
              <a:rPr lang="en-US" dirty="0"/>
              <a:t>/local/apache/logs/</a:t>
            </a:r>
            <a:r>
              <a:rPr lang="en-US" dirty="0" err="1"/>
              <a:t>httpd.pid</a:t>
            </a:r>
            <a:r>
              <a:rPr lang="en-US" dirty="0"/>
              <a:t>). </a:t>
            </a:r>
          </a:p>
          <a:p>
            <a:r>
              <a:rPr lang="en-US" dirty="0"/>
              <a:t>Whenever you want to find the PID of the main Apache process that runs as root and spawns child processes, you can run the cat %</a:t>
            </a:r>
            <a:r>
              <a:rPr lang="en-US" dirty="0" err="1"/>
              <a:t>ServerRoot</a:t>
            </a:r>
            <a:r>
              <a:rPr lang="en-US" dirty="0"/>
              <a:t>/logs/</a:t>
            </a:r>
            <a:r>
              <a:rPr lang="en-US" dirty="0" err="1"/>
              <a:t>httpd.pid</a:t>
            </a:r>
            <a:r>
              <a:rPr lang="en-US" dirty="0"/>
              <a:t> command. </a:t>
            </a:r>
          </a:p>
          <a:p>
            <a:r>
              <a:rPr lang="en-US" dirty="0"/>
              <a:t>Don’t forget to replace %</a:t>
            </a:r>
            <a:r>
              <a:rPr lang="en-US" dirty="0" err="1"/>
              <a:t>ServerRoot</a:t>
            </a:r>
            <a:r>
              <a:rPr lang="en-US" dirty="0"/>
              <a:t>% with an appropriate value.</a:t>
            </a:r>
            <a:endParaRPr lang="en-IN" dirty="0"/>
          </a:p>
        </p:txBody>
      </p:sp>
      <p:sp>
        <p:nvSpPr>
          <p:cNvPr id="3" name="Title 2">
            <a:extLst>
              <a:ext uri="{FF2B5EF4-FFF2-40B4-BE49-F238E27FC236}">
                <a16:creationId xmlns:a16="http://schemas.microsoft.com/office/drawing/2014/main" id="{3728FD59-E5F8-4125-A09B-5E4AA4D0FF18}"/>
              </a:ext>
            </a:extLst>
          </p:cNvPr>
          <p:cNvSpPr>
            <a:spLocks noGrp="1"/>
          </p:cNvSpPr>
          <p:nvPr>
            <p:ph type="title"/>
          </p:nvPr>
        </p:nvSpPr>
        <p:spPr/>
        <p:txBody>
          <a:bodyPr/>
          <a:lstStyle/>
          <a:p>
            <a:r>
              <a:rPr lang="en-IN" dirty="0" err="1"/>
              <a:t>PidFile</a:t>
            </a:r>
            <a:endParaRPr lang="en-IN" dirty="0"/>
          </a:p>
        </p:txBody>
      </p:sp>
    </p:spTree>
    <p:extLst>
      <p:ext uri="{BB962C8B-B14F-4D97-AF65-F5344CB8AC3E}">
        <p14:creationId xmlns:p14="http://schemas.microsoft.com/office/powerpoint/2010/main" val="305237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4D21E-24F2-41E3-AE9A-51AB9A487E04}"/>
              </a:ext>
            </a:extLst>
          </p:cNvPr>
          <p:cNvSpPr>
            <a:spLocks noGrp="1"/>
          </p:cNvSpPr>
          <p:nvPr>
            <p:ph type="title"/>
          </p:nvPr>
        </p:nvSpPr>
        <p:spPr/>
        <p:txBody>
          <a:bodyPr/>
          <a:lstStyle/>
          <a:p>
            <a:r>
              <a:rPr lang="en-IN" dirty="0"/>
              <a:t>Introduction To Apache 2</a:t>
            </a:r>
          </a:p>
        </p:txBody>
      </p:sp>
      <p:graphicFrame>
        <p:nvGraphicFramePr>
          <p:cNvPr id="6" name="Table 5">
            <a:extLst>
              <a:ext uri="{FF2B5EF4-FFF2-40B4-BE49-F238E27FC236}">
                <a16:creationId xmlns:a16="http://schemas.microsoft.com/office/drawing/2014/main" id="{312FCEA8-E81F-482A-BD5C-8B2503109C29}"/>
              </a:ext>
            </a:extLst>
          </p:cNvPr>
          <p:cNvGraphicFramePr>
            <a:graphicFrameLocks noGrp="1"/>
          </p:cNvGraphicFramePr>
          <p:nvPr>
            <p:extLst>
              <p:ext uri="{D42A27DB-BD31-4B8C-83A1-F6EECF244321}">
                <p14:modId xmlns:p14="http://schemas.microsoft.com/office/powerpoint/2010/main" val="2725930840"/>
              </p:ext>
            </p:extLst>
          </p:nvPr>
        </p:nvGraphicFramePr>
        <p:xfrm>
          <a:off x="147735" y="1600200"/>
          <a:ext cx="8915400" cy="1828800"/>
        </p:xfrm>
        <a:graphic>
          <a:graphicData uri="http://schemas.openxmlformats.org/drawingml/2006/table">
            <a:tbl>
              <a:tblPr/>
              <a:tblGrid>
                <a:gridCol w="1485900">
                  <a:extLst>
                    <a:ext uri="{9D8B030D-6E8A-4147-A177-3AD203B41FA5}">
                      <a16:colId xmlns:a16="http://schemas.microsoft.com/office/drawing/2014/main" val="1147430321"/>
                    </a:ext>
                  </a:extLst>
                </a:gridCol>
                <a:gridCol w="1485900">
                  <a:extLst>
                    <a:ext uri="{9D8B030D-6E8A-4147-A177-3AD203B41FA5}">
                      <a16:colId xmlns:a16="http://schemas.microsoft.com/office/drawing/2014/main" val="3733195114"/>
                    </a:ext>
                  </a:extLst>
                </a:gridCol>
                <a:gridCol w="1485900">
                  <a:extLst>
                    <a:ext uri="{9D8B030D-6E8A-4147-A177-3AD203B41FA5}">
                      <a16:colId xmlns:a16="http://schemas.microsoft.com/office/drawing/2014/main" val="652931418"/>
                    </a:ext>
                  </a:extLst>
                </a:gridCol>
                <a:gridCol w="1485900">
                  <a:extLst>
                    <a:ext uri="{9D8B030D-6E8A-4147-A177-3AD203B41FA5}">
                      <a16:colId xmlns:a16="http://schemas.microsoft.com/office/drawing/2014/main" val="849192656"/>
                    </a:ext>
                  </a:extLst>
                </a:gridCol>
                <a:gridCol w="1485900">
                  <a:extLst>
                    <a:ext uri="{9D8B030D-6E8A-4147-A177-3AD203B41FA5}">
                      <a16:colId xmlns:a16="http://schemas.microsoft.com/office/drawing/2014/main" val="3859541284"/>
                    </a:ext>
                  </a:extLst>
                </a:gridCol>
                <a:gridCol w="1485900">
                  <a:extLst>
                    <a:ext uri="{9D8B030D-6E8A-4147-A177-3AD203B41FA5}">
                      <a16:colId xmlns:a16="http://schemas.microsoft.com/office/drawing/2014/main" val="3464611074"/>
                    </a:ext>
                  </a:extLst>
                </a:gridCol>
              </a:tblGrid>
              <a:tr h="0">
                <a:tc>
                  <a:txBody>
                    <a:bodyPr/>
                    <a:lstStyle/>
                    <a:p>
                      <a:pPr algn="l" fontAlgn="b"/>
                      <a:r>
                        <a:rPr lang="en-IN" dirty="0">
                          <a:effectLst/>
                        </a:rPr>
                        <a:t>Developer</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tc>
                  <a:txBody>
                    <a:bodyPr/>
                    <a:lstStyle/>
                    <a:p>
                      <a:pPr algn="r" fontAlgn="b"/>
                      <a:r>
                        <a:rPr lang="en-IN">
                          <a:effectLst/>
                        </a:rPr>
                        <a:t>June 2020</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tc>
                  <a:txBody>
                    <a:bodyPr/>
                    <a:lstStyle/>
                    <a:p>
                      <a:pPr algn="r" fontAlgn="b"/>
                      <a:r>
                        <a:rPr lang="en-IN" dirty="0">
                          <a:effectLst/>
                        </a:rPr>
                        <a:t>Percent</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tc>
                  <a:txBody>
                    <a:bodyPr/>
                    <a:lstStyle/>
                    <a:p>
                      <a:pPr algn="r" fontAlgn="b"/>
                      <a:r>
                        <a:rPr lang="en-IN">
                          <a:effectLst/>
                        </a:rPr>
                        <a:t>July 2020</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tc>
                  <a:txBody>
                    <a:bodyPr/>
                    <a:lstStyle/>
                    <a:p>
                      <a:pPr algn="r" fontAlgn="b"/>
                      <a:r>
                        <a:rPr lang="en-IN">
                          <a:effectLst/>
                        </a:rPr>
                        <a:t>Percent</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tc>
                  <a:txBody>
                    <a:bodyPr/>
                    <a:lstStyle/>
                    <a:p>
                      <a:pPr algn="r" fontAlgn="b"/>
                      <a:r>
                        <a:rPr lang="en-IN">
                          <a:effectLst/>
                        </a:rPr>
                        <a:t>Change</a:t>
                      </a:r>
                    </a:p>
                  </a:txBody>
                  <a:tcPr anchor="b">
                    <a:lnL>
                      <a:noFill/>
                    </a:lnL>
                    <a:lnR>
                      <a:noFill/>
                    </a:lnR>
                    <a:lnT>
                      <a:noFill/>
                    </a:lnT>
                    <a:lnB w="7620" cap="flat" cmpd="sng" algn="ctr">
                      <a:solidFill>
                        <a:srgbClr val="EEEEEE"/>
                      </a:solidFill>
                      <a:prstDash val="solid"/>
                      <a:round/>
                      <a:headEnd type="none" w="med" len="med"/>
                      <a:tailEnd type="none" w="med" len="med"/>
                    </a:lnB>
                    <a:solidFill>
                      <a:srgbClr val="FCFCFC"/>
                    </a:solidFill>
                  </a:tcPr>
                </a:tc>
                <a:extLst>
                  <a:ext uri="{0D108BD9-81ED-4DB2-BD59-A6C34878D82A}">
                    <a16:rowId xmlns:a16="http://schemas.microsoft.com/office/drawing/2014/main" val="3921047997"/>
                  </a:ext>
                </a:extLst>
              </a:tr>
              <a:tr h="0">
                <a:tc>
                  <a:txBody>
                    <a:bodyPr/>
                    <a:lstStyle/>
                    <a:p>
                      <a:pPr algn="l"/>
                      <a:r>
                        <a:rPr lang="en-IN">
                          <a:effectLst/>
                        </a:rPr>
                        <a:t>nginx</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448,673,487</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36.63%</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451,156,878</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36.55%</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-0.08</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extLst>
                  <a:ext uri="{0D108BD9-81ED-4DB2-BD59-A6C34878D82A}">
                    <a16:rowId xmlns:a16="http://schemas.microsoft.com/office/drawing/2014/main" val="711406458"/>
                  </a:ext>
                </a:extLst>
              </a:tr>
              <a:tr h="0">
                <a:tc>
                  <a:txBody>
                    <a:bodyPr/>
                    <a:lstStyle/>
                    <a:p>
                      <a:pPr algn="l"/>
                      <a:r>
                        <a:rPr lang="en-IN">
                          <a:effectLst/>
                        </a:rPr>
                        <a:t>Apache</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304,288,405</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24.84%</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314,054,523</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25.45%</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0.60</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extLst>
                  <a:ext uri="{0D108BD9-81ED-4DB2-BD59-A6C34878D82A}">
                    <a16:rowId xmlns:a16="http://schemas.microsoft.com/office/drawing/2014/main" val="129815620"/>
                  </a:ext>
                </a:extLst>
              </a:tr>
              <a:tr h="0">
                <a:tc>
                  <a:txBody>
                    <a:bodyPr/>
                    <a:lstStyle/>
                    <a:p>
                      <a:pPr algn="l"/>
                      <a:r>
                        <a:rPr lang="en-IN">
                          <a:effectLst/>
                        </a:rPr>
                        <a:t>Microsoft</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134,874,928</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11.01%</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140,264,332</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11.36%</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tc>
                  <a:txBody>
                    <a:bodyPr/>
                    <a:lstStyle/>
                    <a:p>
                      <a:pPr algn="r"/>
                      <a:r>
                        <a:rPr lang="en-IN">
                          <a:effectLst/>
                        </a:rPr>
                        <a:t>0.35</a:t>
                      </a:r>
                    </a:p>
                  </a:txBody>
                  <a:tcPr anchor="ctr">
                    <a:lnL>
                      <a:noFill/>
                    </a:lnL>
                    <a:lnR>
                      <a:noFill/>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CFCFC"/>
                    </a:solidFill>
                  </a:tcPr>
                </a:tc>
                <a:extLst>
                  <a:ext uri="{0D108BD9-81ED-4DB2-BD59-A6C34878D82A}">
                    <a16:rowId xmlns:a16="http://schemas.microsoft.com/office/drawing/2014/main" val="1007135953"/>
                  </a:ext>
                </a:extLst>
              </a:tr>
              <a:tr h="0">
                <a:tc>
                  <a:txBody>
                    <a:bodyPr/>
                    <a:lstStyle/>
                    <a:p>
                      <a:pPr algn="l"/>
                      <a:r>
                        <a:rPr lang="en-IN">
                          <a:effectLst/>
                        </a:rPr>
                        <a:t>Google</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tc>
                  <a:txBody>
                    <a:bodyPr/>
                    <a:lstStyle/>
                    <a:p>
                      <a:pPr algn="r"/>
                      <a:r>
                        <a:rPr lang="en-IN">
                          <a:effectLst/>
                        </a:rPr>
                        <a:t>43,449,240</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tc>
                  <a:txBody>
                    <a:bodyPr/>
                    <a:lstStyle/>
                    <a:p>
                      <a:pPr algn="r"/>
                      <a:r>
                        <a:rPr lang="en-IN">
                          <a:effectLst/>
                        </a:rPr>
                        <a:t>3.55%</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tc>
                  <a:txBody>
                    <a:bodyPr/>
                    <a:lstStyle/>
                    <a:p>
                      <a:pPr algn="r"/>
                      <a:r>
                        <a:rPr lang="en-IN">
                          <a:effectLst/>
                        </a:rPr>
                        <a:t>44,290,430</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tc>
                  <a:txBody>
                    <a:bodyPr/>
                    <a:lstStyle/>
                    <a:p>
                      <a:pPr algn="r"/>
                      <a:r>
                        <a:rPr lang="en-IN">
                          <a:effectLst/>
                        </a:rPr>
                        <a:t>3.59%</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tc>
                  <a:txBody>
                    <a:bodyPr/>
                    <a:lstStyle/>
                    <a:p>
                      <a:pPr algn="r"/>
                      <a:r>
                        <a:rPr lang="en-IN" dirty="0">
                          <a:effectLst/>
                        </a:rPr>
                        <a:t>0.04</a:t>
                      </a:r>
                    </a:p>
                  </a:txBody>
                  <a:tcPr anchor="ctr">
                    <a:lnL>
                      <a:noFill/>
                    </a:lnL>
                    <a:lnR>
                      <a:noFill/>
                    </a:lnR>
                    <a:lnT w="7620" cap="flat" cmpd="sng" algn="ctr">
                      <a:solidFill>
                        <a:srgbClr val="EEEEEE"/>
                      </a:solidFill>
                      <a:prstDash val="solid"/>
                      <a:round/>
                      <a:headEnd type="none" w="med" len="med"/>
                      <a:tailEnd type="none" w="med" len="med"/>
                    </a:lnT>
                    <a:lnB>
                      <a:noFill/>
                    </a:lnB>
                    <a:solidFill>
                      <a:srgbClr val="FCFCFC"/>
                    </a:solidFill>
                  </a:tcPr>
                </a:tc>
                <a:extLst>
                  <a:ext uri="{0D108BD9-81ED-4DB2-BD59-A6C34878D82A}">
                    <a16:rowId xmlns:a16="http://schemas.microsoft.com/office/drawing/2014/main" val="1261226039"/>
                  </a:ext>
                </a:extLst>
              </a:tr>
            </a:tbl>
          </a:graphicData>
        </a:graphic>
      </p:graphicFrame>
      <p:pic>
        <p:nvPicPr>
          <p:cNvPr id="9" name="Picture 8">
            <a:extLst>
              <a:ext uri="{FF2B5EF4-FFF2-40B4-BE49-F238E27FC236}">
                <a16:creationId xmlns:a16="http://schemas.microsoft.com/office/drawing/2014/main" id="{38C53D65-102A-4719-A7B0-1AC5B3BD520D}"/>
              </a:ext>
            </a:extLst>
          </p:cNvPr>
          <p:cNvPicPr>
            <a:picLocks noChangeAspect="1"/>
          </p:cNvPicPr>
          <p:nvPr/>
        </p:nvPicPr>
        <p:blipFill rotWithShape="1">
          <a:blip r:embed="rId2"/>
          <a:srcRect l="9678" t="19713" r="36290" b="35843"/>
          <a:stretch/>
        </p:blipFill>
        <p:spPr>
          <a:xfrm>
            <a:off x="1058465" y="3645159"/>
            <a:ext cx="7010399" cy="2926307"/>
          </a:xfrm>
          <a:prstGeom prst="rect">
            <a:avLst/>
          </a:prstGeom>
        </p:spPr>
      </p:pic>
    </p:spTree>
    <p:extLst>
      <p:ext uri="{BB962C8B-B14F-4D97-AF65-F5344CB8AC3E}">
        <p14:creationId xmlns:p14="http://schemas.microsoft.com/office/powerpoint/2010/main" val="28187988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C98EA-46EB-4582-9420-6582B8A19CA4}"/>
              </a:ext>
            </a:extLst>
          </p:cNvPr>
          <p:cNvPicPr>
            <a:picLocks noChangeAspect="1"/>
          </p:cNvPicPr>
          <p:nvPr/>
        </p:nvPicPr>
        <p:blipFill>
          <a:blip r:embed="rId2"/>
          <a:stretch>
            <a:fillRect/>
          </a:stretch>
        </p:blipFill>
        <p:spPr>
          <a:xfrm>
            <a:off x="29547" y="990600"/>
            <a:ext cx="9144000" cy="5143500"/>
          </a:xfrm>
          <a:prstGeom prst="rect">
            <a:avLst/>
          </a:prstGeom>
        </p:spPr>
      </p:pic>
    </p:spTree>
    <p:extLst>
      <p:ext uri="{BB962C8B-B14F-4D97-AF65-F5344CB8AC3E}">
        <p14:creationId xmlns:p14="http://schemas.microsoft.com/office/powerpoint/2010/main" val="3427272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28FD59-E5F8-4125-A09B-5E4AA4D0FF18}"/>
              </a:ext>
            </a:extLst>
          </p:cNvPr>
          <p:cNvSpPr>
            <a:spLocks noGrp="1"/>
          </p:cNvSpPr>
          <p:nvPr>
            <p:ph type="title"/>
          </p:nvPr>
        </p:nvSpPr>
        <p:spPr/>
        <p:txBody>
          <a:bodyPr/>
          <a:lstStyle/>
          <a:p>
            <a:r>
              <a:rPr lang="en-IN" dirty="0" err="1"/>
              <a:t>PidFile</a:t>
            </a:r>
            <a:endParaRPr lang="en-IN" dirty="0"/>
          </a:p>
        </p:txBody>
      </p:sp>
      <p:pic>
        <p:nvPicPr>
          <p:cNvPr id="7" name="Picture 6">
            <a:extLst>
              <a:ext uri="{FF2B5EF4-FFF2-40B4-BE49-F238E27FC236}">
                <a16:creationId xmlns:a16="http://schemas.microsoft.com/office/drawing/2014/main" id="{D9480B0D-7B5F-450A-8795-0094752203FE}"/>
              </a:ext>
            </a:extLst>
          </p:cNvPr>
          <p:cNvPicPr>
            <a:picLocks noChangeAspect="1"/>
          </p:cNvPicPr>
          <p:nvPr/>
        </p:nvPicPr>
        <p:blipFill rotWithShape="1">
          <a:blip r:embed="rId2"/>
          <a:srcRect b="37778"/>
          <a:stretch/>
        </p:blipFill>
        <p:spPr>
          <a:xfrm>
            <a:off x="20216" y="1447800"/>
            <a:ext cx="9144000" cy="3200400"/>
          </a:xfrm>
          <a:prstGeom prst="rect">
            <a:avLst/>
          </a:prstGeom>
        </p:spPr>
      </p:pic>
    </p:spTree>
    <p:extLst>
      <p:ext uri="{BB962C8B-B14F-4D97-AF65-F5344CB8AC3E}">
        <p14:creationId xmlns:p14="http://schemas.microsoft.com/office/powerpoint/2010/main" val="392726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5B8641-6E75-4590-A040-10C6607030C5}"/>
              </a:ext>
            </a:extLst>
          </p:cNvPr>
          <p:cNvSpPr>
            <a:spLocks noGrp="1"/>
          </p:cNvSpPr>
          <p:nvPr>
            <p:ph type="title"/>
          </p:nvPr>
        </p:nvSpPr>
        <p:spPr/>
        <p:txBody>
          <a:bodyPr/>
          <a:lstStyle/>
          <a:p>
            <a:r>
              <a:rPr lang="en-IN" dirty="0"/>
              <a:t>Pid file</a:t>
            </a:r>
          </a:p>
        </p:txBody>
      </p:sp>
      <p:pic>
        <p:nvPicPr>
          <p:cNvPr id="5" name="Picture 4">
            <a:extLst>
              <a:ext uri="{FF2B5EF4-FFF2-40B4-BE49-F238E27FC236}">
                <a16:creationId xmlns:a16="http://schemas.microsoft.com/office/drawing/2014/main" id="{384835A8-6A3B-4E2D-BFBB-6EA942E9E5FD}"/>
              </a:ext>
            </a:extLst>
          </p:cNvPr>
          <p:cNvPicPr>
            <a:picLocks noChangeAspect="1"/>
          </p:cNvPicPr>
          <p:nvPr/>
        </p:nvPicPr>
        <p:blipFill rotWithShape="1">
          <a:blip r:embed="rId2"/>
          <a:srcRect b="25926"/>
          <a:stretch/>
        </p:blipFill>
        <p:spPr>
          <a:xfrm>
            <a:off x="0" y="1676400"/>
            <a:ext cx="9144000" cy="3810000"/>
          </a:xfrm>
          <a:prstGeom prst="rect">
            <a:avLst/>
          </a:prstGeom>
        </p:spPr>
      </p:pic>
      <p:sp>
        <p:nvSpPr>
          <p:cNvPr id="6" name="TextBox 5">
            <a:extLst>
              <a:ext uri="{FF2B5EF4-FFF2-40B4-BE49-F238E27FC236}">
                <a16:creationId xmlns:a16="http://schemas.microsoft.com/office/drawing/2014/main" id="{62E81B46-FFA7-4C35-AC02-3765858C889A}"/>
              </a:ext>
            </a:extLst>
          </p:cNvPr>
          <p:cNvSpPr txBox="1"/>
          <p:nvPr/>
        </p:nvSpPr>
        <p:spPr>
          <a:xfrm>
            <a:off x="1143000" y="5837793"/>
            <a:ext cx="6122189" cy="369332"/>
          </a:xfrm>
          <a:prstGeom prst="rect">
            <a:avLst/>
          </a:prstGeom>
          <a:noFill/>
        </p:spPr>
        <p:txBody>
          <a:bodyPr wrap="none" rtlCol="0">
            <a:spAutoFit/>
          </a:bodyPr>
          <a:lstStyle/>
          <a:p>
            <a:r>
              <a:rPr lang="en-IN"/>
              <a:t>D:\Program Files\httpd-2.4.43-win64-VS16\Apache24\logs</a:t>
            </a:r>
            <a:endParaRPr lang="en-IN" dirty="0"/>
          </a:p>
        </p:txBody>
      </p:sp>
    </p:spTree>
    <p:extLst>
      <p:ext uri="{BB962C8B-B14F-4D97-AF65-F5344CB8AC3E}">
        <p14:creationId xmlns:p14="http://schemas.microsoft.com/office/powerpoint/2010/main" val="1972810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27EF52-57A5-4E97-A4EB-76D0E706BC80}"/>
              </a:ext>
            </a:extLst>
          </p:cNvPr>
          <p:cNvSpPr>
            <a:spLocks noGrp="1"/>
          </p:cNvSpPr>
          <p:nvPr>
            <p:ph sz="quarter" idx="12"/>
          </p:nvPr>
        </p:nvSpPr>
        <p:spPr/>
        <p:txBody>
          <a:bodyPr>
            <a:normAutofit/>
          </a:bodyPr>
          <a:lstStyle/>
          <a:p>
            <a:pPr marL="0" indent="0">
              <a:buNone/>
            </a:pPr>
            <a:r>
              <a:rPr lang="en-US" dirty="0"/>
              <a:t>ScoreBoardFile is encapsulated within an if condition by using the</a:t>
            </a:r>
          </a:p>
          <a:p>
            <a:pPr marL="225425" lvl="1" indent="0">
              <a:buNone/>
            </a:pPr>
            <a:r>
              <a:rPr lang="en-US" dirty="0"/>
              <a:t>&lt;IfModule . . .&gt; container as shown below:</a:t>
            </a:r>
          </a:p>
          <a:p>
            <a:pPr marL="225425" lvl="1" indent="0">
              <a:buNone/>
            </a:pPr>
            <a:r>
              <a:rPr lang="en-US" dirty="0"/>
              <a:t>&lt;IfModule !</a:t>
            </a:r>
            <a:r>
              <a:rPr lang="en-US" dirty="0" err="1"/>
              <a:t>perchild.c</a:t>
            </a:r>
            <a:r>
              <a:rPr lang="en-US" dirty="0"/>
              <a:t>&gt;</a:t>
            </a:r>
          </a:p>
          <a:p>
            <a:pPr marL="225425" lvl="1" indent="0">
              <a:buNone/>
            </a:pPr>
            <a:r>
              <a:rPr lang="en-US" dirty="0"/>
              <a:t>ScoreBoardFile logs/</a:t>
            </a:r>
            <a:r>
              <a:rPr lang="en-US" dirty="0" err="1"/>
              <a:t>apache_runtime_status</a:t>
            </a:r>
            <a:endParaRPr lang="en-US" dirty="0"/>
          </a:p>
          <a:p>
            <a:pPr marL="225425" lvl="1" indent="0">
              <a:buNone/>
            </a:pPr>
            <a:r>
              <a:rPr lang="en-US" dirty="0"/>
              <a:t>&lt;/IfModule&gt;</a:t>
            </a:r>
          </a:p>
          <a:p>
            <a:pPr marL="225425" lvl="1" indent="0">
              <a:buNone/>
            </a:pPr>
            <a:endParaRPr lang="en-US" dirty="0"/>
          </a:p>
          <a:p>
            <a:pPr lvl="1"/>
            <a:r>
              <a:rPr lang="en-US" dirty="0"/>
              <a:t>This tells Apache to set the ScoreBoardFile to %</a:t>
            </a:r>
            <a:r>
              <a:rPr lang="en-US" dirty="0" err="1"/>
              <a:t>ServerRoot</a:t>
            </a:r>
            <a:r>
              <a:rPr lang="en-US" dirty="0"/>
              <a:t>%/logs/ </a:t>
            </a:r>
            <a:r>
              <a:rPr lang="en-US" dirty="0" err="1"/>
              <a:t>apache_runtime_status</a:t>
            </a:r>
            <a:r>
              <a:rPr lang="en-US" dirty="0"/>
              <a:t> file only if you have chosen a multiprocessing module (MPM) other than </a:t>
            </a:r>
            <a:r>
              <a:rPr lang="en-US" dirty="0" err="1"/>
              <a:t>perchild</a:t>
            </a:r>
            <a:r>
              <a:rPr lang="en-US" dirty="0"/>
              <a:t>.</a:t>
            </a:r>
            <a:endParaRPr lang="en-IN" dirty="0"/>
          </a:p>
        </p:txBody>
      </p:sp>
      <p:sp>
        <p:nvSpPr>
          <p:cNvPr id="3" name="Title 2">
            <a:extLst>
              <a:ext uri="{FF2B5EF4-FFF2-40B4-BE49-F238E27FC236}">
                <a16:creationId xmlns:a16="http://schemas.microsoft.com/office/drawing/2014/main" id="{7D78B87F-C861-461C-AD5F-BF7ABA890E0A}"/>
              </a:ext>
            </a:extLst>
          </p:cNvPr>
          <p:cNvSpPr>
            <a:spLocks noGrp="1"/>
          </p:cNvSpPr>
          <p:nvPr>
            <p:ph type="title"/>
          </p:nvPr>
        </p:nvSpPr>
        <p:spPr/>
        <p:txBody>
          <a:bodyPr/>
          <a:lstStyle/>
          <a:p>
            <a:r>
              <a:rPr lang="en-IN" dirty="0" err="1"/>
              <a:t>ScoreBoardFile</a:t>
            </a:r>
            <a:endParaRPr lang="en-IN" dirty="0"/>
          </a:p>
        </p:txBody>
      </p:sp>
    </p:spTree>
    <p:extLst>
      <p:ext uri="{BB962C8B-B14F-4D97-AF65-F5344CB8AC3E}">
        <p14:creationId xmlns:p14="http://schemas.microsoft.com/office/powerpoint/2010/main" val="4032860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27EF52-57A5-4E97-A4EB-76D0E706BC80}"/>
              </a:ext>
            </a:extLst>
          </p:cNvPr>
          <p:cNvSpPr>
            <a:spLocks noGrp="1"/>
          </p:cNvSpPr>
          <p:nvPr>
            <p:ph sz="quarter" idx="12"/>
          </p:nvPr>
        </p:nvSpPr>
        <p:spPr/>
        <p:txBody>
          <a:bodyPr>
            <a:normAutofit/>
          </a:bodyPr>
          <a:lstStyle/>
          <a:p>
            <a:pPr marL="0" indent="0">
              <a:buNone/>
            </a:pPr>
            <a:r>
              <a:rPr lang="en-US" dirty="0"/>
              <a:t>Because the default </a:t>
            </a:r>
            <a:r>
              <a:rPr lang="en-US" dirty="0" err="1"/>
              <a:t>MPincluding</a:t>
            </a:r>
            <a:r>
              <a:rPr lang="en-US" dirty="0"/>
              <a:t> Linux, is threaded instead of </a:t>
            </a:r>
            <a:r>
              <a:rPr lang="en-US" dirty="0" err="1"/>
              <a:t>perchild</a:t>
            </a:r>
            <a:r>
              <a:rPr lang="en-US" dirty="0"/>
              <a:t>, the if condition will be true and Apache will set the ScoreBoardFile directive. </a:t>
            </a:r>
          </a:p>
          <a:p>
            <a:pPr marL="0" indent="0">
              <a:buNone/>
            </a:pPr>
            <a:r>
              <a:rPr lang="en-US" dirty="0"/>
              <a:t>This directive is used to point to a file, which is used to exchange run-time status information between Apache </a:t>
            </a:r>
            <a:r>
              <a:rPr lang="en-US" dirty="0" err="1"/>
              <a:t>processesM</a:t>
            </a:r>
            <a:r>
              <a:rPr lang="en-US" dirty="0"/>
              <a:t> for most operating systems,</a:t>
            </a:r>
            <a:endParaRPr lang="en-IN" dirty="0"/>
          </a:p>
        </p:txBody>
      </p:sp>
      <p:sp>
        <p:nvSpPr>
          <p:cNvPr id="3" name="Title 2">
            <a:extLst>
              <a:ext uri="{FF2B5EF4-FFF2-40B4-BE49-F238E27FC236}">
                <a16:creationId xmlns:a16="http://schemas.microsoft.com/office/drawing/2014/main" id="{7D78B87F-C861-461C-AD5F-BF7ABA890E0A}"/>
              </a:ext>
            </a:extLst>
          </p:cNvPr>
          <p:cNvSpPr>
            <a:spLocks noGrp="1"/>
          </p:cNvSpPr>
          <p:nvPr>
            <p:ph type="title"/>
          </p:nvPr>
        </p:nvSpPr>
        <p:spPr/>
        <p:txBody>
          <a:bodyPr/>
          <a:lstStyle/>
          <a:p>
            <a:r>
              <a:rPr lang="en-IN" dirty="0" err="1"/>
              <a:t>ScoreBoardFile</a:t>
            </a:r>
            <a:endParaRPr lang="en-IN" dirty="0"/>
          </a:p>
        </p:txBody>
      </p:sp>
    </p:spTree>
    <p:extLst>
      <p:ext uri="{BB962C8B-B14F-4D97-AF65-F5344CB8AC3E}">
        <p14:creationId xmlns:p14="http://schemas.microsoft.com/office/powerpoint/2010/main" val="2530153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2E872-4BE9-4D35-9C8E-B2A4C7DD8DEE}"/>
              </a:ext>
            </a:extLst>
          </p:cNvPr>
          <p:cNvSpPr>
            <a:spLocks noGrp="1"/>
          </p:cNvSpPr>
          <p:nvPr>
            <p:ph sz="quarter" idx="12"/>
          </p:nvPr>
        </p:nvSpPr>
        <p:spPr/>
        <p:txBody>
          <a:bodyPr/>
          <a:lstStyle/>
          <a:p>
            <a:r>
              <a:rPr lang="en-US" dirty="0"/>
              <a:t>Timeout sets the server timeout in seconds. The default should be left alone. </a:t>
            </a:r>
          </a:p>
          <a:p>
            <a:r>
              <a:rPr lang="en-US" dirty="0"/>
              <a:t>The next three directives </a:t>
            </a:r>
            <a:r>
              <a:rPr lang="en-US" dirty="0" err="1"/>
              <a:t>KeepAlive</a:t>
            </a:r>
            <a:r>
              <a:rPr lang="en-US" dirty="0"/>
              <a:t>, </a:t>
            </a:r>
            <a:r>
              <a:rPr lang="en-US" dirty="0" err="1"/>
              <a:t>MaxKeepAliveRequests</a:t>
            </a:r>
            <a:r>
              <a:rPr lang="en-US" dirty="0"/>
              <a:t>, and </a:t>
            </a:r>
            <a:r>
              <a:rPr lang="en-US" dirty="0" err="1"/>
              <a:t>KeepAliveTimeout</a:t>
            </a:r>
            <a:r>
              <a:rPr lang="en-US" dirty="0"/>
              <a:t> are used to control the keep-alive behavior of the server.</a:t>
            </a:r>
          </a:p>
          <a:p>
            <a:r>
              <a:rPr lang="en-US" dirty="0"/>
              <a:t> You do not need to change them.</a:t>
            </a:r>
            <a:endParaRPr lang="en-IN" dirty="0"/>
          </a:p>
        </p:txBody>
      </p:sp>
      <p:sp>
        <p:nvSpPr>
          <p:cNvPr id="3" name="Title 2">
            <a:extLst>
              <a:ext uri="{FF2B5EF4-FFF2-40B4-BE49-F238E27FC236}">
                <a16:creationId xmlns:a16="http://schemas.microsoft.com/office/drawing/2014/main" id="{A43321BD-56DF-4F69-8AC1-D13FAE5B0742}"/>
              </a:ext>
            </a:extLst>
          </p:cNvPr>
          <p:cNvSpPr>
            <a:spLocks noGrp="1"/>
          </p:cNvSpPr>
          <p:nvPr>
            <p:ph type="title"/>
          </p:nvPr>
        </p:nvSpPr>
        <p:spPr/>
        <p:txBody>
          <a:bodyPr/>
          <a:lstStyle/>
          <a:p>
            <a:r>
              <a:rPr lang="en-US" dirty="0"/>
              <a:t>Timeout, </a:t>
            </a:r>
            <a:r>
              <a:rPr lang="en-US" dirty="0" err="1"/>
              <a:t>KeepAlive</a:t>
            </a:r>
            <a:r>
              <a:rPr lang="en-US" dirty="0"/>
              <a:t>, </a:t>
            </a:r>
            <a:r>
              <a:rPr lang="en-US" dirty="0" err="1"/>
              <a:t>MaxKeepAliveRequests</a:t>
            </a:r>
            <a:r>
              <a:rPr lang="en-US" dirty="0"/>
              <a:t>, and </a:t>
            </a:r>
            <a:r>
              <a:rPr lang="en-US" dirty="0" err="1"/>
              <a:t>KeepAliveTimeout</a:t>
            </a:r>
            <a:endParaRPr lang="en-IN" dirty="0"/>
          </a:p>
        </p:txBody>
      </p:sp>
    </p:spTree>
    <p:extLst>
      <p:ext uri="{BB962C8B-B14F-4D97-AF65-F5344CB8AC3E}">
        <p14:creationId xmlns:p14="http://schemas.microsoft.com/office/powerpoint/2010/main" val="1636630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2E872-4BE9-4D35-9C8E-B2A4C7DD8DEE}"/>
              </a:ext>
            </a:extLst>
          </p:cNvPr>
          <p:cNvSpPr>
            <a:spLocks noGrp="1"/>
          </p:cNvSpPr>
          <p:nvPr>
            <p:ph sz="quarter" idx="12"/>
          </p:nvPr>
        </p:nvSpPr>
        <p:spPr>
          <a:xfrm>
            <a:off x="457201" y="1381124"/>
            <a:ext cx="8228012" cy="5306753"/>
          </a:xfrm>
        </p:spPr>
        <p:txBody>
          <a:bodyPr>
            <a:normAutofit fontScale="85000" lnSpcReduction="10000"/>
          </a:bodyPr>
          <a:lstStyle/>
          <a:p>
            <a:r>
              <a:rPr lang="en-US" dirty="0"/>
              <a:t>IfModule containers Apache will use one of the next three &lt;IfModule . . .&gt; containers based on which MPM you chose. </a:t>
            </a:r>
          </a:p>
          <a:p>
            <a:r>
              <a:rPr lang="en-US" dirty="0"/>
              <a:t>For example, if you configured Apache using the default MPM mode (threaded) on a Linux system, then the following &lt;IfModule . . .&gt; container will be used:</a:t>
            </a:r>
          </a:p>
          <a:p>
            <a:r>
              <a:rPr lang="en-US" dirty="0"/>
              <a:t>&lt;IfModule </a:t>
            </a:r>
            <a:r>
              <a:rPr lang="en-US" dirty="0" err="1"/>
              <a:t>threaded.c</a:t>
            </a:r>
            <a:r>
              <a:rPr lang="en-US" dirty="0"/>
              <a:t>&gt;</a:t>
            </a:r>
          </a:p>
          <a:p>
            <a:r>
              <a:rPr lang="en-US" dirty="0"/>
              <a:t>StartServers 3</a:t>
            </a:r>
          </a:p>
          <a:p>
            <a:r>
              <a:rPr lang="en-US" dirty="0" err="1"/>
              <a:t>MaxClients</a:t>
            </a:r>
            <a:r>
              <a:rPr lang="en-US" dirty="0"/>
              <a:t> 8</a:t>
            </a:r>
          </a:p>
          <a:p>
            <a:r>
              <a:rPr lang="en-US" dirty="0" err="1"/>
              <a:t>MinSpareThreads</a:t>
            </a:r>
            <a:r>
              <a:rPr lang="en-US" dirty="0"/>
              <a:t> 5</a:t>
            </a:r>
          </a:p>
          <a:p>
            <a:r>
              <a:rPr lang="en-US" dirty="0" err="1"/>
              <a:t>MaxSpareThreads</a:t>
            </a:r>
            <a:r>
              <a:rPr lang="en-US" dirty="0"/>
              <a:t> 10</a:t>
            </a:r>
          </a:p>
          <a:p>
            <a:r>
              <a:rPr lang="en-US" dirty="0"/>
              <a:t>ThreadsPerChild 25</a:t>
            </a:r>
          </a:p>
          <a:p>
            <a:r>
              <a:rPr lang="en-US" dirty="0" err="1"/>
              <a:t>MaxRequestsPerChild</a:t>
            </a:r>
            <a:r>
              <a:rPr lang="en-US" dirty="0"/>
              <a:t> 0</a:t>
            </a:r>
          </a:p>
          <a:p>
            <a:r>
              <a:rPr lang="en-US" dirty="0"/>
              <a:t>&lt;/IfModule&gt;</a:t>
            </a:r>
          </a:p>
          <a:p>
            <a:endParaRPr lang="en-US" dirty="0"/>
          </a:p>
        </p:txBody>
      </p:sp>
      <p:sp>
        <p:nvSpPr>
          <p:cNvPr id="3" name="Title 2">
            <a:extLst>
              <a:ext uri="{FF2B5EF4-FFF2-40B4-BE49-F238E27FC236}">
                <a16:creationId xmlns:a16="http://schemas.microsoft.com/office/drawing/2014/main" id="{A43321BD-56DF-4F69-8AC1-D13FAE5B0742}"/>
              </a:ext>
            </a:extLst>
          </p:cNvPr>
          <p:cNvSpPr>
            <a:spLocks noGrp="1"/>
          </p:cNvSpPr>
          <p:nvPr>
            <p:ph type="title"/>
          </p:nvPr>
        </p:nvSpPr>
        <p:spPr/>
        <p:txBody>
          <a:bodyPr/>
          <a:lstStyle/>
          <a:p>
            <a:r>
              <a:rPr lang="en-US" dirty="0"/>
              <a:t>Timeout, </a:t>
            </a:r>
            <a:r>
              <a:rPr lang="en-US" dirty="0" err="1"/>
              <a:t>KeepAlive</a:t>
            </a:r>
            <a:r>
              <a:rPr lang="en-US" dirty="0"/>
              <a:t>, </a:t>
            </a:r>
            <a:r>
              <a:rPr lang="en-US" dirty="0" err="1"/>
              <a:t>MaxKeepAliveRequests</a:t>
            </a:r>
            <a:r>
              <a:rPr lang="en-US" dirty="0"/>
              <a:t>, and </a:t>
            </a:r>
            <a:r>
              <a:rPr lang="en-US" dirty="0" err="1"/>
              <a:t>KeepAliveTimeout</a:t>
            </a:r>
            <a:endParaRPr lang="en-IN" dirty="0"/>
          </a:p>
        </p:txBody>
      </p:sp>
    </p:spTree>
    <p:extLst>
      <p:ext uri="{BB962C8B-B14F-4D97-AF65-F5344CB8AC3E}">
        <p14:creationId xmlns:p14="http://schemas.microsoft.com/office/powerpoint/2010/main" val="2825194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72E872-4BE9-4D35-9C8E-B2A4C7DD8DEE}"/>
              </a:ext>
            </a:extLst>
          </p:cNvPr>
          <p:cNvSpPr>
            <a:spLocks noGrp="1"/>
          </p:cNvSpPr>
          <p:nvPr>
            <p:ph sz="quarter" idx="12"/>
          </p:nvPr>
        </p:nvSpPr>
        <p:spPr>
          <a:xfrm>
            <a:off x="457201" y="1381124"/>
            <a:ext cx="8228012" cy="5306753"/>
          </a:xfrm>
        </p:spPr>
        <p:txBody>
          <a:bodyPr>
            <a:normAutofit fontScale="92500" lnSpcReduction="10000"/>
          </a:bodyPr>
          <a:lstStyle/>
          <a:p>
            <a:r>
              <a:rPr lang="en-US" dirty="0"/>
              <a:t>On the other hand, if you chose --with-</a:t>
            </a:r>
            <a:r>
              <a:rPr lang="en-US" dirty="0" err="1"/>
              <a:t>mpm</a:t>
            </a:r>
            <a:r>
              <a:rPr lang="en-US" dirty="0"/>
              <a:t>=</a:t>
            </a:r>
            <a:r>
              <a:rPr lang="en-US" dirty="0" err="1"/>
              <a:t>prefork</a:t>
            </a:r>
            <a:r>
              <a:rPr lang="en-US" dirty="0"/>
              <a:t> during source configuration by using the configure script, then the following &lt;IfModule . . .&gt; container will be used:</a:t>
            </a:r>
          </a:p>
          <a:p>
            <a:r>
              <a:rPr lang="en-US" dirty="0"/>
              <a:t>&lt;IfModule </a:t>
            </a:r>
            <a:r>
              <a:rPr lang="en-US" dirty="0" err="1"/>
              <a:t>prefork.c</a:t>
            </a:r>
            <a:r>
              <a:rPr lang="en-US" dirty="0"/>
              <a:t>&gt;</a:t>
            </a:r>
          </a:p>
          <a:p>
            <a:r>
              <a:rPr lang="en-US" dirty="0"/>
              <a:t>StartServers 5</a:t>
            </a:r>
          </a:p>
          <a:p>
            <a:r>
              <a:rPr lang="en-US" dirty="0" err="1"/>
              <a:t>MinSpareServers</a:t>
            </a:r>
            <a:r>
              <a:rPr lang="en-US" dirty="0"/>
              <a:t> 5</a:t>
            </a:r>
          </a:p>
          <a:p>
            <a:r>
              <a:rPr lang="en-US" dirty="0" err="1"/>
              <a:t>MaxSpareServers</a:t>
            </a:r>
            <a:r>
              <a:rPr lang="en-US" dirty="0"/>
              <a:t> 10</a:t>
            </a:r>
          </a:p>
          <a:p>
            <a:r>
              <a:rPr lang="en-US" dirty="0" err="1"/>
              <a:t>MaxClients</a:t>
            </a:r>
            <a:r>
              <a:rPr lang="en-US" dirty="0"/>
              <a:t> 20</a:t>
            </a:r>
          </a:p>
          <a:p>
            <a:r>
              <a:rPr lang="en-US" dirty="0" err="1"/>
              <a:t>MaxRequestsPerChild</a:t>
            </a:r>
            <a:r>
              <a:rPr lang="en-US" dirty="0"/>
              <a:t> 0</a:t>
            </a:r>
          </a:p>
          <a:p>
            <a:r>
              <a:rPr lang="en-US" dirty="0"/>
              <a:t>&lt;/IfModule&gt;</a:t>
            </a:r>
          </a:p>
          <a:p>
            <a:r>
              <a:rPr lang="en-US" dirty="0"/>
              <a:t>Similarly, the --with-</a:t>
            </a:r>
            <a:r>
              <a:rPr lang="en-US" dirty="0" err="1"/>
              <a:t>mpm</a:t>
            </a:r>
            <a:r>
              <a:rPr lang="en-US" dirty="0"/>
              <a:t>=</a:t>
            </a:r>
            <a:r>
              <a:rPr lang="en-US" dirty="0" err="1"/>
              <a:t>perchild</a:t>
            </a:r>
            <a:r>
              <a:rPr lang="en-US" dirty="0"/>
              <a:t> option forces Apache to use the last &lt;IfModule . . .&gt; container</a:t>
            </a:r>
          </a:p>
        </p:txBody>
      </p:sp>
      <p:sp>
        <p:nvSpPr>
          <p:cNvPr id="3" name="Title 2">
            <a:extLst>
              <a:ext uri="{FF2B5EF4-FFF2-40B4-BE49-F238E27FC236}">
                <a16:creationId xmlns:a16="http://schemas.microsoft.com/office/drawing/2014/main" id="{A43321BD-56DF-4F69-8AC1-D13FAE5B0742}"/>
              </a:ext>
            </a:extLst>
          </p:cNvPr>
          <p:cNvSpPr>
            <a:spLocks noGrp="1"/>
          </p:cNvSpPr>
          <p:nvPr>
            <p:ph type="title"/>
          </p:nvPr>
        </p:nvSpPr>
        <p:spPr/>
        <p:txBody>
          <a:bodyPr/>
          <a:lstStyle/>
          <a:p>
            <a:r>
              <a:rPr lang="en-US" dirty="0"/>
              <a:t>Timeout, </a:t>
            </a:r>
            <a:r>
              <a:rPr lang="en-US" dirty="0" err="1"/>
              <a:t>KeepAlive</a:t>
            </a:r>
            <a:r>
              <a:rPr lang="en-US" dirty="0"/>
              <a:t>, </a:t>
            </a:r>
            <a:r>
              <a:rPr lang="en-US" dirty="0" err="1"/>
              <a:t>MaxKeepAliveRequests</a:t>
            </a:r>
            <a:r>
              <a:rPr lang="en-US" dirty="0"/>
              <a:t>, and </a:t>
            </a:r>
            <a:r>
              <a:rPr lang="en-US" dirty="0" err="1"/>
              <a:t>KeepAliveTimeout</a:t>
            </a:r>
            <a:endParaRPr lang="en-IN" dirty="0"/>
          </a:p>
        </p:txBody>
      </p:sp>
    </p:spTree>
    <p:extLst>
      <p:ext uri="{BB962C8B-B14F-4D97-AF65-F5344CB8AC3E}">
        <p14:creationId xmlns:p14="http://schemas.microsoft.com/office/powerpoint/2010/main" val="2515392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EFE92-B697-4D8C-8CD6-334E35701801}"/>
              </a:ext>
            </a:extLst>
          </p:cNvPr>
          <p:cNvSpPr>
            <a:spLocks noGrp="1"/>
          </p:cNvSpPr>
          <p:nvPr>
            <p:ph sz="quarter" idx="12"/>
          </p:nvPr>
        </p:nvSpPr>
        <p:spPr/>
        <p:txBody>
          <a:bodyPr/>
          <a:lstStyle/>
          <a:p>
            <a:r>
              <a:rPr lang="en-US" dirty="0"/>
              <a:t>If you did not change the default MPM behavior during source compilation and used the threaded behavior, so the directives that you need to consider are</a:t>
            </a:r>
          </a:p>
          <a:p>
            <a:r>
              <a:rPr lang="en-IN" dirty="0"/>
              <a:t>StartServers</a:t>
            </a:r>
          </a:p>
          <a:p>
            <a:r>
              <a:rPr lang="en-IN" dirty="0" err="1"/>
              <a:t>MaxClients</a:t>
            </a:r>
            <a:endParaRPr lang="en-IN" dirty="0"/>
          </a:p>
          <a:p>
            <a:r>
              <a:rPr lang="en-IN" dirty="0"/>
              <a:t>MinSpareThreads</a:t>
            </a:r>
          </a:p>
          <a:p>
            <a:r>
              <a:rPr lang="en-IN" dirty="0" err="1"/>
              <a:t>MaxSpareThreads</a:t>
            </a:r>
            <a:endParaRPr lang="en-IN" dirty="0"/>
          </a:p>
          <a:p>
            <a:r>
              <a:rPr lang="en-IN" dirty="0" err="1"/>
              <a:t>ThreadsPerChild</a:t>
            </a:r>
            <a:endParaRPr lang="en-IN" dirty="0"/>
          </a:p>
          <a:p>
            <a:r>
              <a:rPr lang="en-IN" dirty="0" err="1"/>
              <a:t>MaxRequestPerChild</a:t>
            </a:r>
            <a:endParaRPr lang="en-IN" dirty="0"/>
          </a:p>
        </p:txBody>
      </p:sp>
      <p:sp>
        <p:nvSpPr>
          <p:cNvPr id="3" name="Title 2">
            <a:extLst>
              <a:ext uri="{FF2B5EF4-FFF2-40B4-BE49-F238E27FC236}">
                <a16:creationId xmlns:a16="http://schemas.microsoft.com/office/drawing/2014/main" id="{3F0EFFA3-A592-4079-B5FA-78CC23112C95}"/>
              </a:ext>
            </a:extLst>
          </p:cNvPr>
          <p:cNvSpPr>
            <a:spLocks noGrp="1"/>
          </p:cNvSpPr>
          <p:nvPr>
            <p:ph type="title"/>
          </p:nvPr>
        </p:nvSpPr>
        <p:spPr/>
        <p:txBody>
          <a:bodyPr/>
          <a:lstStyle/>
          <a:p>
            <a:r>
              <a:rPr lang="en-US" dirty="0"/>
              <a:t>Directives for threaded (default) MPM behavior</a:t>
            </a:r>
            <a:endParaRPr lang="en-IN" dirty="0"/>
          </a:p>
        </p:txBody>
      </p:sp>
    </p:spTree>
    <p:extLst>
      <p:ext uri="{BB962C8B-B14F-4D97-AF65-F5344CB8AC3E}">
        <p14:creationId xmlns:p14="http://schemas.microsoft.com/office/powerpoint/2010/main" val="4447600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675F00-8FE4-4158-A2F9-3D1BE3A2D993}"/>
              </a:ext>
            </a:extLst>
          </p:cNvPr>
          <p:cNvSpPr>
            <a:spLocks noGrp="1"/>
          </p:cNvSpPr>
          <p:nvPr>
            <p:ph sz="quarter" idx="12"/>
          </p:nvPr>
        </p:nvSpPr>
        <p:spPr/>
        <p:txBody>
          <a:bodyPr/>
          <a:lstStyle/>
          <a:p>
            <a:r>
              <a:rPr lang="en-US" dirty="0"/>
              <a:t>StartServers tells Apache to start three child servers as it starts. </a:t>
            </a:r>
          </a:p>
          <a:p>
            <a:r>
              <a:rPr lang="en-US" dirty="0"/>
              <a:t>You can start more servers if you want, but Apache is pretty good at increasing number of child processes as needed based on load. </a:t>
            </a:r>
          </a:p>
          <a:p>
            <a:r>
              <a:rPr lang="en-US" dirty="0"/>
              <a:t>So, changing this directive is not required.</a:t>
            </a:r>
            <a:endParaRPr lang="en-IN" dirty="0"/>
          </a:p>
        </p:txBody>
      </p:sp>
      <p:sp>
        <p:nvSpPr>
          <p:cNvPr id="3" name="Title 2">
            <a:extLst>
              <a:ext uri="{FF2B5EF4-FFF2-40B4-BE49-F238E27FC236}">
                <a16:creationId xmlns:a16="http://schemas.microsoft.com/office/drawing/2014/main" id="{8A2AF11D-B622-42AA-B6A8-7D723A60A3F4}"/>
              </a:ext>
            </a:extLst>
          </p:cNvPr>
          <p:cNvSpPr>
            <a:spLocks noGrp="1"/>
          </p:cNvSpPr>
          <p:nvPr>
            <p:ph type="title"/>
          </p:nvPr>
        </p:nvSpPr>
        <p:spPr/>
        <p:txBody>
          <a:bodyPr/>
          <a:lstStyle/>
          <a:p>
            <a:r>
              <a:rPr lang="en-IN" dirty="0"/>
              <a:t>StartServers</a:t>
            </a:r>
          </a:p>
        </p:txBody>
      </p:sp>
    </p:spTree>
    <p:extLst>
      <p:ext uri="{BB962C8B-B14F-4D97-AF65-F5344CB8AC3E}">
        <p14:creationId xmlns:p14="http://schemas.microsoft.com/office/powerpoint/2010/main" val="9868533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7081</TotalTime>
  <Words>7620</Words>
  <Application>Microsoft Office PowerPoint</Application>
  <PresentationFormat>On-screen Show (4:3)</PresentationFormat>
  <Paragraphs>693</Paragraphs>
  <Slides>131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131</vt:i4>
      </vt:variant>
    </vt:vector>
  </HeadingPairs>
  <TitlesOfParts>
    <vt:vector size="135" baseType="lpstr">
      <vt:lpstr>Arial</vt:lpstr>
      <vt:lpstr>Calibri</vt:lpstr>
      <vt:lpstr>open sans</vt:lpstr>
      <vt:lpstr>Pencils_02_2012</vt:lpstr>
      <vt:lpstr>PowerPoint Presentation</vt:lpstr>
      <vt:lpstr>Apache 2 Administration</vt:lpstr>
      <vt:lpstr>Apache 2 Administration</vt:lpstr>
      <vt:lpstr>Apache 2 Administration</vt:lpstr>
      <vt:lpstr>Apache 2 Administration</vt:lpstr>
      <vt:lpstr>PowerPoint Presentation</vt:lpstr>
      <vt:lpstr>PowerPoint Presentation</vt:lpstr>
      <vt:lpstr>Introduction To Apache 2</vt:lpstr>
      <vt:lpstr>Introduction To Apache 2</vt:lpstr>
      <vt:lpstr>Who is using Apache Web Server?</vt:lpstr>
      <vt:lpstr>Alternative to Apache HTTP Server</vt:lpstr>
      <vt:lpstr>Apache Rocks On</vt:lpstr>
      <vt:lpstr>Apache Rocks On</vt:lpstr>
      <vt:lpstr>Apache Rocks On</vt:lpstr>
      <vt:lpstr>Apache Rocks On</vt:lpstr>
      <vt:lpstr>PowerPoint Presentation</vt:lpstr>
      <vt:lpstr>Apache: The Beginning</vt:lpstr>
      <vt:lpstr>Apache: The Beginning</vt:lpstr>
      <vt:lpstr>Apache: The Beginning</vt:lpstr>
      <vt:lpstr>Apache: The Beginning</vt:lpstr>
      <vt:lpstr>PowerPoint Presentation</vt:lpstr>
      <vt:lpstr>Apache vs IIS</vt:lpstr>
      <vt:lpstr>Current Apache Versions</vt:lpstr>
      <vt:lpstr>The Apache Feature List</vt:lpstr>
      <vt:lpstr>The Apache Feature List</vt:lpstr>
      <vt:lpstr>The Apache Feature List</vt:lpstr>
      <vt:lpstr>The Apache Feature List</vt:lpstr>
      <vt:lpstr>The Apache Feature List</vt:lpstr>
      <vt:lpstr>Fancy Indexing</vt:lpstr>
      <vt:lpstr>Directory Alias</vt:lpstr>
      <vt:lpstr>Content Negotiation</vt:lpstr>
      <vt:lpstr>SetUID execution of CGI Programs;</vt:lpstr>
      <vt:lpstr>Virtual Host</vt:lpstr>
      <vt:lpstr>Apache 2 Architecture</vt:lpstr>
      <vt:lpstr>Apache 2.4 Architecture</vt:lpstr>
      <vt:lpstr>Apache 2.4 Architecture</vt:lpstr>
      <vt:lpstr>How Apache Works: MPM</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Apache 2.4 Architecture</vt:lpstr>
      <vt:lpstr>Understanding the Apache License</vt:lpstr>
      <vt:lpstr>Understanding the Apache License</vt:lpstr>
      <vt:lpstr>Understanding the Apache License</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How to install &amp; configure Apache on a Windows server</vt:lpstr>
      <vt:lpstr>Apache Directory structure</vt:lpstr>
      <vt:lpstr>Apache Directory structure</vt:lpstr>
      <vt:lpstr>Apache Directory structure</vt:lpstr>
      <vt:lpstr>Apache Directory structure</vt:lpstr>
      <vt:lpstr>Apache Directory structure</vt:lpstr>
      <vt:lpstr>Apache Directory structure</vt:lpstr>
      <vt:lpstr>Apache Directory structure</vt:lpstr>
      <vt:lpstr>Apache Directory structure</vt:lpstr>
      <vt:lpstr>Apache Directory structure</vt:lpstr>
      <vt:lpstr>Apache Directory structure</vt:lpstr>
      <vt:lpstr>Apache Directory structure</vt:lpstr>
      <vt:lpstr>Configuring Apache</vt:lpstr>
      <vt:lpstr>Configuring Apache</vt:lpstr>
      <vt:lpstr>Configuring Apache</vt:lpstr>
      <vt:lpstr>Httpd.conf Segments</vt:lpstr>
      <vt:lpstr>Httpd.conf Segments</vt:lpstr>
      <vt:lpstr>Configuring the global environment for Apache</vt:lpstr>
      <vt:lpstr>Configuring the global environment for Apache</vt:lpstr>
      <vt:lpstr>Configuring the global environment for Apache</vt:lpstr>
      <vt:lpstr>Configuring the global environment for Apache</vt:lpstr>
      <vt:lpstr>Configuring the global environment for Apache</vt:lpstr>
      <vt:lpstr>PidFile</vt:lpstr>
      <vt:lpstr>PowerPoint Presentation</vt:lpstr>
      <vt:lpstr>PidFile</vt:lpstr>
      <vt:lpstr>Pid file</vt:lpstr>
      <vt:lpstr>ScoreBoardFile</vt:lpstr>
      <vt:lpstr>ScoreBoardFile</vt:lpstr>
      <vt:lpstr>Timeout, KeepAlive, MaxKeepAliveRequests, and KeepAliveTimeout</vt:lpstr>
      <vt:lpstr>Timeout, KeepAlive, MaxKeepAliveRequests, and KeepAliveTimeout</vt:lpstr>
      <vt:lpstr>Timeout, KeepAlive, MaxKeepAliveRequests, and KeepAliveTimeout</vt:lpstr>
      <vt:lpstr>Directives for threaded (default) MPM behavior</vt:lpstr>
      <vt:lpstr>StartServers</vt:lpstr>
      <vt:lpstr>MaxClients</vt:lpstr>
      <vt:lpstr>MinSpareThreads </vt:lpstr>
      <vt:lpstr>MaxSpareThreads </vt:lpstr>
      <vt:lpstr>ThreadsPerChild </vt:lpstr>
      <vt:lpstr>MaxRequestPerChild </vt:lpstr>
      <vt:lpstr>MaxRequestPerChild </vt:lpstr>
      <vt:lpstr>Configuring the main server</vt:lpstr>
      <vt:lpstr>Port</vt:lpstr>
      <vt:lpstr>Port</vt:lpstr>
      <vt:lpstr>User and Group directives</vt:lpstr>
      <vt:lpstr>User and Group directives</vt:lpstr>
      <vt:lpstr>User and Group directives</vt:lpstr>
      <vt:lpstr>ServerAdmin</vt:lpstr>
      <vt:lpstr>DocumentRoot</vt:lpstr>
      <vt:lpstr>DocumentRoot</vt:lpstr>
      <vt:lpstr>Preferred Web Directory Structure</vt:lpstr>
      <vt:lpstr>Preferred Web Directory Structure</vt:lpstr>
      <vt:lpstr>Preferred Web Directory Structure</vt:lpstr>
      <vt:lpstr>Directory container directives</vt:lpstr>
      <vt:lpstr>Directory container directives</vt:lpstr>
      <vt:lpstr>Directory container directives</vt:lpstr>
      <vt:lpstr>Apache Rocks On</vt:lpstr>
      <vt:lpstr>Apache Rocks On</vt:lpstr>
      <vt:lpstr>Apache Rocks On</vt:lpstr>
      <vt:lpstr>Apache Rocks On</vt:lpstr>
      <vt:lpstr>PowerPoint Presentation</vt:lpstr>
      <vt:lpstr>List Important configuration files</vt:lpstr>
      <vt:lpstr>Modify Default Sites</vt:lpstr>
      <vt:lpstr>Modify Default Sites</vt:lpstr>
      <vt:lpstr>Modify Default Sites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987</cp:revision>
  <dcterms:created xsi:type="dcterms:W3CDTF">2012-03-13T15:47:14Z</dcterms:created>
  <dcterms:modified xsi:type="dcterms:W3CDTF">2020-08-01T09:53:02Z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